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  <p:sldMasterId id="2147483660" r:id="rId2"/>
  </p:sldMasterIdLst>
  <p:notesMasterIdLst>
    <p:notesMasterId r:id="rId12"/>
  </p:notesMasterIdLst>
  <p:sldIdLst>
    <p:sldId id="363" r:id="rId3"/>
    <p:sldId id="287" r:id="rId4"/>
    <p:sldId id="286" r:id="rId5"/>
    <p:sldId id="351" r:id="rId6"/>
    <p:sldId id="359" r:id="rId7"/>
    <p:sldId id="360" r:id="rId8"/>
    <p:sldId id="352" r:id="rId9"/>
    <p:sldId id="361" r:id="rId10"/>
    <p:sldId id="362" r:id="rId11"/>
  </p:sldIdLst>
  <p:sldSz cx="12192000" cy="6858000"/>
  <p:notesSz cx="6858000" cy="9144000"/>
  <p:custDataLst>
    <p:tags r:id="rId13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52"/>
    <p:restoredTop sz="94762"/>
  </p:normalViewPr>
  <p:slideViewPr>
    <p:cSldViewPr>
      <p:cViewPr varScale="1">
        <p:scale>
          <a:sx n="40" d="100"/>
          <a:sy n="40" d="100"/>
        </p:scale>
        <p:origin x="56" y="44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ags" Target="tags/tag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D3A8B29-CDE3-4178-9967-069C6BBDF59E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FC9A7D2-9AB1-44C1-A500-9CA2A8B4D995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96AF3285-59BA-45A3-8F25-3B4965516A1F}" type="datetimeFigureOut">
              <a:rPr lang="en-US" altLang="en-US"/>
              <a:pPr>
                <a:defRPr/>
              </a:pPr>
              <a:t>7/22/2024</a:t>
            </a:fld>
            <a:endParaRPr lang="en-US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E516C791-D1A2-41A9-B440-C328BF8824B3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809EA060-E162-47F1-A8CD-A43F751EB63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752E69A-A041-4E1D-84A2-E11CA969B62C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805A7C-5A72-42C4-8ECD-FADAD9F79AD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AB74C471-45B8-4385-8989-86EB21C8FB20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fld id="{779C8165-5121-4180-A871-7B63AEB595DC}" type="datetime1">
              <a:rPr lang="en-US" altLang="en-US" smtClean="0"/>
              <a:pPr>
                <a:defRPr/>
              </a:pPr>
              <a:t>7/22/2024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D91ADED3-327E-4C54-AE56-FCEB079EBE9D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65214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5FAAE10-524E-4F4A-8DC9-20CF860A9919}" type="datetime1">
              <a:rPr lang="en-US" altLang="en-US" smtClean="0"/>
              <a:pPr>
                <a:defRPr/>
              </a:pPr>
              <a:t>7/22/2024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57214-2EA2-492D-85CD-60A6222D4AA0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013797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5FAAE10-524E-4F4A-8DC9-20CF860A9919}" type="datetime1">
              <a:rPr lang="en-US" altLang="en-US" smtClean="0"/>
              <a:pPr>
                <a:defRPr/>
              </a:pPr>
              <a:t>7/22/2024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57214-2EA2-492D-85CD-60A6222D4AA0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196135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5FAAE10-524E-4F4A-8DC9-20CF860A9919}" type="datetime1">
              <a:rPr lang="en-US" altLang="en-US" smtClean="0"/>
              <a:pPr>
                <a:defRPr/>
              </a:pPr>
              <a:t>7/22/2024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57214-2EA2-492D-85CD-60A6222D4AA0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7890115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5FAAE10-524E-4F4A-8DC9-20CF860A9919}" type="datetime1">
              <a:rPr lang="en-US" altLang="en-US" smtClean="0"/>
              <a:pPr>
                <a:defRPr/>
              </a:pPr>
              <a:t>7/22/2024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57214-2EA2-492D-85CD-60A6222D4AA0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804410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5FAAE10-524E-4F4A-8DC9-20CF860A9919}" type="datetime1">
              <a:rPr lang="en-US" altLang="en-US" smtClean="0"/>
              <a:pPr>
                <a:defRPr/>
              </a:pPr>
              <a:t>7/22/2024</a:t>
            </a:fld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57214-2EA2-492D-85CD-60A6222D4AA0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346420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5FAAE10-524E-4F4A-8DC9-20CF860A9919}" type="datetime1">
              <a:rPr lang="en-US" altLang="en-US" smtClean="0"/>
              <a:pPr>
                <a:defRPr/>
              </a:pPr>
              <a:t>7/22/2024</a:t>
            </a:fld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57214-2EA2-492D-85CD-60A6222D4AA0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459464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pPr>
              <a:defRPr/>
            </a:pPr>
            <a:fld id="{EA6A9715-AFA5-46F8-BA42-0887F5EEEDB9}" type="datetime1">
              <a:rPr lang="en-US" altLang="en-US" smtClean="0"/>
              <a:pPr>
                <a:defRPr/>
              </a:pPr>
              <a:t>7/22/2024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84065E-1391-4FC3-9CA4-5A28D1B6C38E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340768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pPr>
              <a:defRPr/>
            </a:pPr>
            <a:fld id="{2EB7831B-2031-4A33-8D22-CDE0321994EE}" type="datetime1">
              <a:rPr lang="en-US" altLang="en-US" smtClean="0"/>
              <a:pPr>
                <a:defRPr/>
              </a:pPr>
              <a:t>7/22/2024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A715A7-950E-4CE8-93EF-565B752B197A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4124706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fld id="{DD85A5ED-504B-45B1-826F-70551E662AC3}" type="datetime1">
              <a:rPr lang="en-US" altLang="en-US" smtClean="0"/>
              <a:pPr>
                <a:defRPr/>
              </a:pPr>
              <a:t>7/22/2024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4CF4D33E-2150-41F0-AB61-655D4F345964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298273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8938E66-022A-408A-8BA6-6233936E6391}" type="datetime1">
              <a:rPr lang="en-US" altLang="en-US" smtClean="0"/>
              <a:pPr>
                <a:defRPr/>
              </a:pPr>
              <a:t>7/22/2024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81B91A-C988-4275-BFF0-6E29F0B1A16A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902036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B8294FB-6EBE-4A39-A36D-72FAC2B2D790}" type="datetime1">
              <a:rPr lang="en-US" altLang="en-US" smtClean="0"/>
              <a:pPr>
                <a:defRPr/>
              </a:pPr>
              <a:t>7/22/2024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74275E-69F1-483B-82D8-574B90B67935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169797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30A5BD6-1284-48AB-9E2F-48E0F1105DDC}" type="datetime1">
              <a:rPr lang="en-US" altLang="en-US" smtClean="0"/>
              <a:pPr>
                <a:defRPr/>
              </a:pPr>
              <a:t>7/22/2024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B51978-1006-424C-873D-560977F958BB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483213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A0602BD-9EBB-49AB-AFEB-FDA4E6C44385}" type="datetime1">
              <a:rPr lang="en-US" altLang="en-US" smtClean="0"/>
              <a:pPr>
                <a:defRPr/>
              </a:pPr>
              <a:t>7/22/2024</a:t>
            </a:fld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E5A54-1D43-4A8D-9EBC-4B162F919290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700193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3849E15-1C67-4211-BABC-05AE75AA0C4D}" type="datetime1">
              <a:rPr lang="en-US" altLang="en-US" smtClean="0"/>
              <a:pPr>
                <a:defRPr/>
              </a:pPr>
              <a:t>7/22/2024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D6418D-862F-46A4-9C90-81DB8274DEC8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692332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7FD24EB-4CD2-43C2-BAA9-AA5EE5087670}" type="datetime1">
              <a:rPr lang="en-US" altLang="en-US" smtClean="0"/>
              <a:pPr>
                <a:defRPr/>
              </a:pPr>
              <a:t>7/22/2024</a:t>
            </a:fld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F6CC39-1BFB-483F-B186-D0E007720AA5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52086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B9FAD1E-20BA-498F-9EF0-965D591E73CF}" type="datetime1">
              <a:rPr lang="en-US" altLang="en-US" smtClean="0"/>
              <a:pPr>
                <a:defRPr/>
              </a:pPr>
              <a:t>7/22/2024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CD44E6-53FF-4B9D-8C69-2CD49E95E57F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557881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4561B29-1940-4E57-8B7F-971A85AF9F69}" type="datetime1">
              <a:rPr lang="en-US" altLang="en-US" smtClean="0"/>
              <a:pPr>
                <a:defRPr/>
              </a:pPr>
              <a:t>7/22/2024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312B4-A218-47CF-86AB-DD76A1412529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917241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95FAAE10-524E-4F4A-8DC9-20CF860A9919}" type="datetime1">
              <a:rPr lang="en-US" altLang="en-US" smtClean="0"/>
              <a:pPr>
                <a:defRPr/>
              </a:pPr>
              <a:t>7/22/2024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AE57214-2EA2-492D-85CD-60A6222D4AA0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375009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3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A084CE58-D8DF-4ACB-AD3E-067F3E1E267C}" type="datetime1">
              <a:rPr lang="en-US" altLang="en-US" smtClean="0"/>
              <a:pPr>
                <a:defRPr/>
              </a:pPr>
              <a:t>7/22/2024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7ED1025F-0CF8-4412-9AB4-EF9AD9AEA782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11099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CECBBA-475B-45E7-6135-543E661CEC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96938" y="750888"/>
            <a:ext cx="6311900" cy="2678112"/>
          </a:xfrm>
        </p:spPr>
        <p:txBody>
          <a:bodyPr rtlCol="0"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i="1" dirty="0">
                <a:solidFill>
                  <a:schemeClr val="bg1">
                    <a:lumMod val="95000"/>
                  </a:schemeClr>
                </a:solidFill>
              </a:rPr>
              <a:t>Statistics for Social Understanding</a:t>
            </a:r>
            <a:r>
              <a:rPr lang="en-US" sz="2400" i="1" dirty="0">
                <a:solidFill>
                  <a:schemeClr val="bg1">
                    <a:lumMod val="95000"/>
                  </a:schemeClr>
                </a:solidFill>
              </a:rPr>
              <a:t>, </a:t>
            </a:r>
            <a:r>
              <a:rPr lang="en-US" sz="3200" dirty="0">
                <a:solidFill>
                  <a:schemeClr val="bg1">
                    <a:lumMod val="95000"/>
                  </a:schemeClr>
                </a:solidFill>
              </a:rPr>
              <a:t>Second Edition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187D37F-9EAD-5A12-FE1D-097973AF16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66800" y="3703638"/>
            <a:ext cx="8824913" cy="862012"/>
          </a:xfrm>
        </p:spPr>
        <p:txBody>
          <a:bodyPr rtlCol="0">
            <a:noAutofit/>
          </a:bodyPr>
          <a:lstStyle/>
          <a:p>
            <a:pPr marL="123120"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None/>
              <a:defRPr/>
            </a:pPr>
            <a:r>
              <a:rPr lang="en-US" sz="2400" dirty="0"/>
              <a:t>Nancy E. Whittier</a:t>
            </a:r>
          </a:p>
          <a:p>
            <a:pPr marL="123120"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None/>
              <a:defRPr/>
            </a:pPr>
            <a:r>
              <a:rPr lang="en-US" sz="2400" dirty="0"/>
              <a:t>Tina Wildhagen</a:t>
            </a:r>
          </a:p>
          <a:p>
            <a:pPr marL="123120"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None/>
              <a:defRPr/>
            </a:pPr>
            <a:r>
              <a:rPr lang="en-US" sz="2400" dirty="0"/>
              <a:t>Howard J. Gold</a:t>
            </a:r>
          </a:p>
        </p:txBody>
      </p:sp>
      <p:pic>
        <p:nvPicPr>
          <p:cNvPr id="16388" name="Picture 6" descr="Rowman &amp; Littlefield logo">
            <a:extLst>
              <a:ext uri="{FF2B5EF4-FFF2-40B4-BE49-F238E27FC236}">
                <a16:creationId xmlns:a16="http://schemas.microsoft.com/office/drawing/2014/main" id="{70F9714C-1548-C898-0CAD-F5BADAD042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25200" y="6477000"/>
            <a:ext cx="914400" cy="24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2" descr="Cover Image">
            <a:extLst>
              <a:ext uri="{FF2B5EF4-FFF2-40B4-BE49-F238E27FC236}">
                <a16:creationId xmlns:a16="http://schemas.microsoft.com/office/drawing/2014/main" id="{7B489857-B5C4-B8FC-259E-AECE75A021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0" y="1524000"/>
            <a:ext cx="3311525" cy="437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348571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>
            <a:extLst>
              <a:ext uri="{FF2B5EF4-FFF2-40B4-BE49-F238E27FC236}">
                <a16:creationId xmlns:a16="http://schemas.microsoft.com/office/drawing/2014/main" id="{EE2D4CC8-88A9-FFE0-E749-1B60A526DE3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Chapter 8</a:t>
            </a:r>
          </a:p>
        </p:txBody>
      </p:sp>
      <p:sp>
        <p:nvSpPr>
          <p:cNvPr id="3075" name="Subtitle 2">
            <a:extLst>
              <a:ext uri="{FF2B5EF4-FFF2-40B4-BE49-F238E27FC236}">
                <a16:creationId xmlns:a16="http://schemas.microsoft.com/office/drawing/2014/main" id="{E1E3B685-19F1-7E08-3C34-2943D307169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en-US" dirty="0">
                <a:solidFill>
                  <a:schemeClr val="bg1"/>
                </a:solidFill>
                <a:ea typeface="ＭＳ Ｐゴシック" panose="020B0600070205080204" pitchFamily="34" charset="-128"/>
              </a:rPr>
              <a:t>Review Slides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>
            <a:extLst>
              <a:ext uri="{FF2B5EF4-FFF2-40B4-BE49-F238E27FC236}">
                <a16:creationId xmlns:a16="http://schemas.microsoft.com/office/drawing/2014/main" id="{72762149-2BFF-FC66-2AA6-46210D7E08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3505200"/>
            <a:ext cx="3865134" cy="1735667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en-US" sz="3600" dirty="0">
                <a:ea typeface="ＭＳ Ｐゴシック" panose="020B0600070205080204" pitchFamily="34" charset="-128"/>
              </a:rPr>
              <a:t>Which option(s) gives a correct statement about the 95% confidence interval that extends from 12 miles to 25 miles?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7D1E4B23-9F70-4AE4-B8D9-EAD0B7451659}"/>
              </a:ext>
            </a:extLst>
          </p:cNvPr>
          <p:cNvSpPr/>
          <p:nvPr/>
        </p:nvSpPr>
        <p:spPr>
          <a:xfrm>
            <a:off x="5486399" y="4519165"/>
            <a:ext cx="6608762" cy="1823091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B9292A44-7894-4AF2-91D7-0998D5F34C55}"/>
              </a:ext>
            </a:extLst>
          </p:cNvPr>
          <p:cNvSpPr/>
          <p:nvPr/>
        </p:nvSpPr>
        <p:spPr>
          <a:xfrm>
            <a:off x="5486399" y="2696073"/>
            <a:ext cx="6608762" cy="1823092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D536D64-5FB8-4FFF-9D31-637E2C8195E2}"/>
              </a:ext>
            </a:extLst>
          </p:cNvPr>
          <p:cNvSpPr txBox="1"/>
          <p:nvPr/>
        </p:nvSpPr>
        <p:spPr>
          <a:xfrm>
            <a:off x="5638799" y="1143000"/>
            <a:ext cx="6303962" cy="553997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14400" lvl="1" indent="-514350">
              <a:lnSpc>
                <a:spcPts val="3838"/>
              </a:lnSpc>
              <a:spcBef>
                <a:spcPts val="1800"/>
              </a:spcBef>
              <a:buClr>
                <a:schemeClr val="accent1"/>
              </a:buClr>
              <a:buSzPct val="80000"/>
              <a:buFont typeface="Calibri" panose="020F0502020204030204" pitchFamily="34" charset="0"/>
              <a:buAutoNum type="alphaUcPeriod"/>
              <a:defRPr/>
            </a:pP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ea typeface="ＭＳ Ｐゴシック" panose="020B0600070205080204" pitchFamily="34" charset="-128"/>
              </a:rPr>
              <a:t>There is a 95% chance that the sample mean falls between 12 and 25 miles.</a:t>
            </a:r>
          </a:p>
          <a:p>
            <a:pPr marL="914400" lvl="1" indent="-514350">
              <a:lnSpc>
                <a:spcPts val="3838"/>
              </a:lnSpc>
              <a:spcBef>
                <a:spcPts val="2400"/>
              </a:spcBef>
              <a:buClr>
                <a:schemeClr val="accent1"/>
              </a:buClr>
              <a:buSzPct val="80000"/>
              <a:buFont typeface="Calibri" panose="020F0502020204030204" pitchFamily="34" charset="0"/>
              <a:buAutoNum type="alphaUcPeriod"/>
              <a:defRPr/>
            </a:pP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ea typeface="ＭＳ Ｐゴシック" panose="020B0600070205080204" pitchFamily="34" charset="-128"/>
              </a:rPr>
              <a:t>There is a 95% chance that the confidence interval contains the true population mean.</a:t>
            </a:r>
          </a:p>
          <a:p>
            <a:pPr marL="914400" lvl="1" indent="-514350">
              <a:lnSpc>
                <a:spcPts val="3838"/>
              </a:lnSpc>
              <a:spcBef>
                <a:spcPts val="3000"/>
              </a:spcBef>
              <a:buClr>
                <a:schemeClr val="accent1"/>
              </a:buClr>
              <a:buSzPct val="80000"/>
              <a:buFont typeface="Calibri" panose="020F0502020204030204" pitchFamily="34" charset="0"/>
              <a:buAutoNum type="alphaUcPeriod"/>
              <a:defRPr/>
            </a:pP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ea typeface="ＭＳ Ｐゴシック" panose="020B0600070205080204" pitchFamily="34" charset="-128"/>
              </a:rPr>
              <a:t>Over repeated sampling, 95% of confidence intervals will contain the true population mean.</a:t>
            </a:r>
          </a:p>
          <a:p>
            <a:pPr marL="342900" indent="-342900">
              <a:buFont typeface="+mj-lt"/>
              <a:buAutoNum type="alphaUcPeriod"/>
              <a:defRPr/>
            </a:pPr>
            <a:endParaRPr lang="en-US" sz="24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92443230-AA6E-4AAA-9DF6-A88171665F4E}"/>
              </a:ext>
            </a:extLst>
          </p:cNvPr>
          <p:cNvSpPr txBox="1"/>
          <p:nvPr/>
        </p:nvSpPr>
        <p:spPr>
          <a:xfrm>
            <a:off x="7748588" y="3587359"/>
            <a:ext cx="2819400" cy="151208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914400" lvl="1" indent="-514350">
              <a:lnSpc>
                <a:spcPts val="3838"/>
              </a:lnSpc>
              <a:buClr>
                <a:schemeClr val="accent1"/>
              </a:buClr>
              <a:buSzPct val="80000"/>
              <a:buFont typeface="Calibri" panose="020F0502020204030204" pitchFamily="34" charset="0"/>
              <a:buAutoNum type="alphaUcPeriod"/>
              <a:defRPr/>
            </a:pP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  <a:ea typeface="ＭＳ Ｐゴシック" panose="020B0600070205080204" pitchFamily="34" charset="-128"/>
              </a:rPr>
              <a:t>No</a:t>
            </a:r>
          </a:p>
          <a:p>
            <a:pPr marL="400050" lvl="1">
              <a:lnSpc>
                <a:spcPts val="3838"/>
              </a:lnSpc>
              <a:buClr>
                <a:schemeClr val="accent1"/>
              </a:buClr>
              <a:buSzPct val="80000"/>
              <a:defRPr/>
            </a:pPr>
            <a:endParaRPr lang="en-US" sz="2800" dirty="0">
              <a:solidFill>
                <a:schemeClr val="tx1">
                  <a:lumMod val="75000"/>
                  <a:lumOff val="25000"/>
                </a:schemeClr>
              </a:solidFill>
              <a:ea typeface="ＭＳ Ｐゴシック" panose="020B0600070205080204" pitchFamily="34" charset="-128"/>
            </a:endParaRPr>
          </a:p>
          <a:p>
            <a:pPr marL="914400" lvl="1" indent="-514350">
              <a:lnSpc>
                <a:spcPts val="3838"/>
              </a:lnSpc>
              <a:buClr>
                <a:schemeClr val="accent1"/>
              </a:buClr>
              <a:buSzPct val="80000"/>
              <a:buFont typeface="+mj-lt"/>
              <a:buAutoNum type="alphaUcPeriod" startAt="2"/>
              <a:defRPr/>
            </a:pPr>
            <a:r>
              <a:rPr lang="en-US" sz="2800" dirty="0">
                <a:solidFill>
                  <a:schemeClr val="tx1">
                    <a:lumMod val="75000"/>
                    <a:lumOff val="25000"/>
                  </a:schemeClr>
                </a:solidFill>
                <a:ea typeface="ＭＳ Ｐゴシック" panose="020B0600070205080204" pitchFamily="34" charset="-128"/>
              </a:rPr>
              <a:t>Yes</a:t>
            </a:r>
          </a:p>
        </p:txBody>
      </p:sp>
      <p:sp>
        <p:nvSpPr>
          <p:cNvPr id="5122" name="Title 1">
            <a:extLst>
              <a:ext uri="{FF2B5EF4-FFF2-40B4-BE49-F238E27FC236}">
                <a16:creationId xmlns:a16="http://schemas.microsoft.com/office/drawing/2014/main" id="{10AD2506-0087-449C-FAC4-896863D783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2600" y="653821"/>
            <a:ext cx="8229600" cy="1143000"/>
          </a:xfrm>
        </p:spPr>
        <p:txBody>
          <a:bodyPr/>
          <a:lstStyle/>
          <a:p>
            <a:pPr algn="l"/>
            <a:r>
              <a:rPr lang="en-US" altLang="en-US" sz="3600" dirty="0">
                <a:ea typeface="ＭＳ Ｐゴシック" panose="020B0600070205080204" pitchFamily="34" charset="-128"/>
              </a:rPr>
              <a:t>Does this confidence interval contain the population proportion?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D38E4D85-2714-4B80-A612-399A62A15435}"/>
              </a:ext>
            </a:extLst>
          </p:cNvPr>
          <p:cNvSpPr/>
          <p:nvPr/>
        </p:nvSpPr>
        <p:spPr>
          <a:xfrm>
            <a:off x="7932738" y="4495800"/>
            <a:ext cx="1804988" cy="792162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2B442FF3-BBB1-4EC8-B1E4-1B788CF98B03}"/>
              </a:ext>
            </a:extLst>
          </p:cNvPr>
          <p:cNvSpPr/>
          <p:nvPr/>
        </p:nvSpPr>
        <p:spPr>
          <a:xfrm>
            <a:off x="2608263" y="3797300"/>
            <a:ext cx="1371600" cy="5461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r">
              <a:defRPr/>
            </a:pP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126" name="Picture 5">
            <a:extLst>
              <a:ext uri="{FF2B5EF4-FFF2-40B4-BE49-F238E27FC236}">
                <a16:creationId xmlns:a16="http://schemas.microsoft.com/office/drawing/2014/main" id="{75D530C1-E800-8809-65B8-5067A37AFB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5950" y="2640014"/>
            <a:ext cx="6046788" cy="340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>
            <a:extLst>
              <a:ext uri="{FF2B5EF4-FFF2-40B4-BE49-F238E27FC236}">
                <a16:creationId xmlns:a16="http://schemas.microsoft.com/office/drawing/2014/main" id="{56E7F856-6944-587E-D755-D493F15296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5000" y="990600"/>
            <a:ext cx="8229600" cy="1143000"/>
          </a:xfrm>
        </p:spPr>
        <p:txBody>
          <a:bodyPr/>
          <a:lstStyle/>
          <a:p>
            <a:pPr algn="l"/>
            <a:r>
              <a:rPr lang="en-US" altLang="en-US" sz="3600">
                <a:ea typeface="ＭＳ Ｐゴシック" panose="020B0600070205080204" pitchFamily="34" charset="-128"/>
              </a:rPr>
              <a:t>How large is the margin of error for this confidence interval?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A1163D67-118F-4E82-AB82-95D55FAE13B6}"/>
              </a:ext>
            </a:extLst>
          </p:cNvPr>
          <p:cNvSpPr/>
          <p:nvPr/>
        </p:nvSpPr>
        <p:spPr>
          <a:xfrm>
            <a:off x="8501062" y="5075237"/>
            <a:ext cx="1804988" cy="792163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0EFDC9D-DBAD-4987-9FE9-76E09F5F2128}"/>
              </a:ext>
            </a:extLst>
          </p:cNvPr>
          <p:cNvSpPr txBox="1"/>
          <p:nvPr/>
        </p:nvSpPr>
        <p:spPr>
          <a:xfrm>
            <a:off x="8903494" y="3003130"/>
            <a:ext cx="1143000" cy="268054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1" indent="-342900">
              <a:lnSpc>
                <a:spcPts val="3838"/>
              </a:lnSpc>
              <a:spcAft>
                <a:spcPts val="1800"/>
              </a:spcAft>
              <a:buClr>
                <a:schemeClr val="accent1"/>
              </a:buClr>
              <a:buSzPct val="80000"/>
              <a:buFontTx/>
              <a:buAutoNum type="alphaUcPeriod"/>
              <a:defRPr/>
            </a:pPr>
            <a:r>
              <a:rPr lang="en-US" sz="2400" dirty="0">
                <a:latin typeface="+mn-lt"/>
              </a:rPr>
              <a:t>.</a:t>
            </a: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ea typeface="ＭＳ Ｐゴシック" panose="020B0600070205080204" pitchFamily="34" charset="-128"/>
              </a:rPr>
              <a:t>17</a:t>
            </a:r>
          </a:p>
          <a:p>
            <a:pPr marL="342900" lvl="1" indent="-342900">
              <a:lnSpc>
                <a:spcPts val="3838"/>
              </a:lnSpc>
              <a:spcAft>
                <a:spcPts val="1800"/>
              </a:spcAft>
              <a:buClr>
                <a:schemeClr val="accent1"/>
              </a:buClr>
              <a:buSzPct val="80000"/>
              <a:buFontTx/>
              <a:buAutoNum type="alphaUcPeriod"/>
              <a:defRPr/>
            </a:pP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ea typeface="ＭＳ Ｐゴシック" panose="020B0600070205080204" pitchFamily="34" charset="-128"/>
              </a:rPr>
              <a:t>.40</a:t>
            </a:r>
          </a:p>
          <a:p>
            <a:pPr marL="342900" lvl="1" indent="-342900">
              <a:lnSpc>
                <a:spcPts val="3838"/>
              </a:lnSpc>
              <a:spcAft>
                <a:spcPts val="1800"/>
              </a:spcAft>
              <a:buClr>
                <a:schemeClr val="accent1"/>
              </a:buClr>
              <a:buSzPct val="80000"/>
              <a:buFontTx/>
              <a:buAutoNum type="alphaUcPeriod"/>
              <a:defRPr/>
            </a:pP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ea typeface="ＭＳ Ｐゴシック" panose="020B0600070205080204" pitchFamily="34" charset="-128"/>
              </a:rPr>
              <a:t>.17</a:t>
            </a:r>
          </a:p>
          <a:p>
            <a:pPr marL="342900" lvl="1" indent="-342900">
              <a:lnSpc>
                <a:spcPts val="3838"/>
              </a:lnSpc>
              <a:spcAft>
                <a:spcPts val="1800"/>
              </a:spcAft>
              <a:buClr>
                <a:schemeClr val="accent1"/>
              </a:buClr>
              <a:buSzPct val="80000"/>
              <a:buFontTx/>
              <a:buAutoNum type="alphaUcPeriod"/>
              <a:defRPr/>
            </a:pPr>
            <a:r>
              <a:rPr lang="en-US" sz="2400" dirty="0">
                <a:solidFill>
                  <a:schemeClr val="tx1">
                    <a:lumMod val="75000"/>
                    <a:lumOff val="25000"/>
                  </a:schemeClr>
                </a:solidFill>
                <a:ea typeface="ＭＳ Ｐゴシック" panose="020B0600070205080204" pitchFamily="34" charset="-128"/>
              </a:rPr>
              <a:t>.20</a:t>
            </a:r>
          </a:p>
        </p:txBody>
      </p:sp>
      <p:pic>
        <p:nvPicPr>
          <p:cNvPr id="6149" name="Picture 12">
            <a:extLst>
              <a:ext uri="{FF2B5EF4-FFF2-40B4-BE49-F238E27FC236}">
                <a16:creationId xmlns:a16="http://schemas.microsoft.com/office/drawing/2014/main" id="{B603F231-83E6-E8BF-4608-75E9638C9B7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5950" y="2640014"/>
            <a:ext cx="6046788" cy="340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>
            <a:extLst>
              <a:ext uri="{FF2B5EF4-FFF2-40B4-BE49-F238E27FC236}">
                <a16:creationId xmlns:a16="http://schemas.microsoft.com/office/drawing/2014/main" id="{256EA6AE-5696-E44F-D48E-D10143EC3EC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530350" y="762000"/>
            <a:ext cx="8229600" cy="1143000"/>
          </a:xfrm>
        </p:spPr>
        <p:txBody>
          <a:bodyPr/>
          <a:lstStyle/>
          <a:p>
            <a:pPr algn="l"/>
            <a:r>
              <a:rPr lang="en-US" altLang="en-US" sz="3600" dirty="0">
                <a:solidFill>
                  <a:schemeClr val="bg2">
                    <a:lumMod val="25000"/>
                  </a:schemeClr>
                </a:solidFill>
                <a:ea typeface="ＭＳ Ｐゴシック" panose="020B0600070205080204" pitchFamily="34" charset="-128"/>
              </a:rPr>
              <a:t>This is a 99% confidence interval. If we calculated a 90% confidence interval, would the margin of error change?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ACDCEBA7-61D4-4F8F-A4A9-85FF91982409}"/>
              </a:ext>
            </a:extLst>
          </p:cNvPr>
          <p:cNvSpPr/>
          <p:nvPr/>
        </p:nvSpPr>
        <p:spPr>
          <a:xfrm>
            <a:off x="7388560" y="2971800"/>
            <a:ext cx="3889039" cy="12192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CA2175F-998A-475F-8299-E37ECA88EDC3}"/>
              </a:ext>
            </a:extLst>
          </p:cNvPr>
          <p:cNvSpPr txBox="1"/>
          <p:nvPr/>
        </p:nvSpPr>
        <p:spPr>
          <a:xfrm>
            <a:off x="7772400" y="3185659"/>
            <a:ext cx="3235327" cy="267765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Clr>
                <a:schemeClr val="accent1"/>
              </a:buClr>
              <a:buFontTx/>
              <a:buAutoNum type="alphaUcPeriod"/>
              <a:defRPr/>
            </a:pPr>
            <a:r>
              <a:rPr lang="en-US" sz="2400" dirty="0">
                <a:latin typeface="+mn-lt"/>
              </a:rPr>
              <a:t> Yes, it would get smaller</a:t>
            </a:r>
          </a:p>
          <a:p>
            <a:pPr marL="342900" indent="-342900">
              <a:buClr>
                <a:schemeClr val="accent1"/>
              </a:buClr>
              <a:buFontTx/>
              <a:buAutoNum type="alphaUcPeriod"/>
              <a:defRPr/>
            </a:pPr>
            <a:endParaRPr lang="en-US" sz="2400" dirty="0">
              <a:latin typeface="+mn-lt"/>
            </a:endParaRPr>
          </a:p>
          <a:p>
            <a:pPr marL="342900" indent="-342900">
              <a:buClr>
                <a:schemeClr val="accent1"/>
              </a:buClr>
              <a:buFontTx/>
              <a:buAutoNum type="alphaUcPeriod"/>
              <a:defRPr/>
            </a:pPr>
            <a:r>
              <a:rPr lang="en-US" sz="2400" dirty="0">
                <a:latin typeface="+mn-lt"/>
              </a:rPr>
              <a:t> Yes, it would get larger</a:t>
            </a:r>
          </a:p>
          <a:p>
            <a:pPr marL="342900" indent="-342900">
              <a:buClr>
                <a:schemeClr val="accent1"/>
              </a:buClr>
              <a:buFontTx/>
              <a:buAutoNum type="alphaUcPeriod"/>
              <a:defRPr/>
            </a:pPr>
            <a:endParaRPr lang="en-US" sz="2400" dirty="0">
              <a:latin typeface="+mn-lt"/>
            </a:endParaRPr>
          </a:p>
          <a:p>
            <a:pPr marL="342900" indent="-342900">
              <a:buClr>
                <a:schemeClr val="accent1"/>
              </a:buClr>
              <a:buFontTx/>
              <a:buAutoNum type="alphaUcPeriod"/>
              <a:defRPr/>
            </a:pPr>
            <a:r>
              <a:rPr lang="en-US" sz="2400" dirty="0">
                <a:latin typeface="+mn-lt"/>
              </a:rPr>
              <a:t> No.</a:t>
            </a:r>
          </a:p>
        </p:txBody>
      </p:sp>
      <p:pic>
        <p:nvPicPr>
          <p:cNvPr id="7173" name="Picture 12">
            <a:extLst>
              <a:ext uri="{FF2B5EF4-FFF2-40B4-BE49-F238E27FC236}">
                <a16:creationId xmlns:a16="http://schemas.microsoft.com/office/drawing/2014/main" id="{E26AB32F-64E4-136F-91AD-F08B942261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3170"/>
          <a:stretch>
            <a:fillRect/>
          </a:stretch>
        </p:blipFill>
        <p:spPr bwMode="auto">
          <a:xfrm>
            <a:off x="1530351" y="2819400"/>
            <a:ext cx="5251450" cy="3408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>
            <a:extLst>
              <a:ext uri="{FF2B5EF4-FFF2-40B4-BE49-F238E27FC236}">
                <a16:creationId xmlns:a16="http://schemas.microsoft.com/office/drawing/2014/main" id="{72DA4675-9187-0A65-F8CB-B974A4CAA96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304800" y="513329"/>
            <a:ext cx="10210800" cy="1143000"/>
          </a:xfrm>
        </p:spPr>
        <p:txBody>
          <a:bodyPr/>
          <a:lstStyle/>
          <a:p>
            <a:pPr algn="l"/>
            <a:r>
              <a:rPr lang="en-US" altLang="en-US" sz="3600" dirty="0">
                <a:solidFill>
                  <a:schemeClr val="bg2">
                    <a:lumMod val="25000"/>
                  </a:schemeClr>
                </a:solidFill>
                <a:ea typeface="ＭＳ Ｐゴシック" panose="020B0600070205080204" pitchFamily="34" charset="-128"/>
              </a:rPr>
              <a:t>You are estimating two separate population proportions with 90% confidence intervals.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EAE9180D-B744-4739-BF50-65BE11994D7E}"/>
              </a:ext>
            </a:extLst>
          </p:cNvPr>
          <p:cNvSpPr/>
          <p:nvPr/>
        </p:nvSpPr>
        <p:spPr>
          <a:xfrm>
            <a:off x="990600" y="4036747"/>
            <a:ext cx="1638300" cy="7620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196" name="Title 1">
            <a:extLst>
              <a:ext uri="{FF2B5EF4-FFF2-40B4-BE49-F238E27FC236}">
                <a16:creationId xmlns:a16="http://schemas.microsoft.com/office/drawing/2014/main" id="{E6322D65-83B2-A895-ECDB-8DA8B9AFA4D2}"/>
              </a:ext>
            </a:extLst>
          </p:cNvPr>
          <p:cNvSpPr txBox="1">
            <a:spLocks/>
          </p:cNvSpPr>
          <p:nvPr/>
        </p:nvSpPr>
        <p:spPr bwMode="auto">
          <a:xfrm>
            <a:off x="990600" y="2445543"/>
            <a:ext cx="8633732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800" dirty="0">
                <a:latin typeface="+mn-lt"/>
              </a:rPr>
              <a:t>One sample has 100 observations, and the other has 200 observations. Will you use a different z-score for these confidence intervals?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0F3DA40-808F-4ED8-9C79-83935EE79316}"/>
              </a:ext>
            </a:extLst>
          </p:cNvPr>
          <p:cNvSpPr txBox="1"/>
          <p:nvPr/>
        </p:nvSpPr>
        <p:spPr>
          <a:xfrm>
            <a:off x="1245734" y="4114800"/>
            <a:ext cx="1638300" cy="12556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514350" indent="-514350">
              <a:lnSpc>
                <a:spcPts val="3838"/>
              </a:lnSpc>
              <a:spcAft>
                <a:spcPts val="1800"/>
              </a:spcAft>
              <a:buClr>
                <a:schemeClr val="accent1"/>
              </a:buClr>
              <a:buFont typeface="+mj-lt"/>
              <a:buAutoNum type="alphaUcPeriod"/>
              <a:defRPr/>
            </a:pPr>
            <a:r>
              <a:rPr lang="en-US" sz="2800" dirty="0"/>
              <a:t>No</a:t>
            </a:r>
            <a:endParaRPr lang="en-US" sz="2800" dirty="0">
              <a:latin typeface="+mn-lt"/>
            </a:endParaRPr>
          </a:p>
          <a:p>
            <a:pPr marL="514350" indent="-514350">
              <a:lnSpc>
                <a:spcPts val="3838"/>
              </a:lnSpc>
              <a:spcAft>
                <a:spcPts val="1800"/>
              </a:spcAft>
              <a:buClr>
                <a:schemeClr val="accent1"/>
              </a:buClr>
              <a:buFont typeface="+mj-lt"/>
              <a:buAutoNum type="alphaUcPeriod"/>
              <a:defRPr/>
            </a:pPr>
            <a:r>
              <a:rPr lang="en-US" sz="2800" dirty="0"/>
              <a:t>Yes</a:t>
            </a:r>
            <a:endParaRPr lang="en-US" sz="28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>
            <a:extLst>
              <a:ext uri="{FF2B5EF4-FFF2-40B4-BE49-F238E27FC236}">
                <a16:creationId xmlns:a16="http://schemas.microsoft.com/office/drawing/2014/main" id="{BA9E01FC-D6F8-CB1D-866B-90970863E8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685800"/>
            <a:ext cx="9982200" cy="1143000"/>
          </a:xfrm>
        </p:spPr>
        <p:txBody>
          <a:bodyPr/>
          <a:lstStyle/>
          <a:p>
            <a:pPr algn="l"/>
            <a:r>
              <a:rPr lang="en-US" altLang="en-US" sz="3600" dirty="0">
                <a:ea typeface="ＭＳ Ｐゴシック" panose="020B0600070205080204" pitchFamily="34" charset="-128"/>
              </a:rPr>
              <a:t>You are estimating two separate population means with 90% confidence intervals.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533EE03-FA09-45D5-A6AA-4130B892A125}"/>
              </a:ext>
            </a:extLst>
          </p:cNvPr>
          <p:cNvSpPr/>
          <p:nvPr/>
        </p:nvSpPr>
        <p:spPr>
          <a:xfrm>
            <a:off x="1524000" y="5029200"/>
            <a:ext cx="1752600" cy="750023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220" name="Title 1">
            <a:extLst>
              <a:ext uri="{FF2B5EF4-FFF2-40B4-BE49-F238E27FC236}">
                <a16:creationId xmlns:a16="http://schemas.microsoft.com/office/drawing/2014/main" id="{A8754C83-18D5-E38F-C77B-1670B09C4FB6}"/>
              </a:ext>
            </a:extLst>
          </p:cNvPr>
          <p:cNvSpPr txBox="1">
            <a:spLocks/>
          </p:cNvSpPr>
          <p:nvPr/>
        </p:nvSpPr>
        <p:spPr bwMode="auto">
          <a:xfrm>
            <a:off x="1219200" y="2808514"/>
            <a:ext cx="8534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US" altLang="en-US" sz="2800" dirty="0">
                <a:latin typeface="+mn-lt"/>
              </a:rPr>
              <a:t>One sample has 100 observations, and the other has 200 observations. Will you use a different t-values for these confidence intervals?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E94C49F-EE7D-4318-B2FB-7F13BD33DAD3}"/>
              </a:ext>
            </a:extLst>
          </p:cNvPr>
          <p:cNvSpPr txBox="1"/>
          <p:nvPr/>
        </p:nvSpPr>
        <p:spPr>
          <a:xfrm>
            <a:off x="1752600" y="4419600"/>
            <a:ext cx="2819400" cy="251350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514350" indent="-514350">
              <a:lnSpc>
                <a:spcPts val="3838"/>
              </a:lnSpc>
              <a:spcAft>
                <a:spcPts val="1800"/>
              </a:spcAft>
              <a:buClr>
                <a:schemeClr val="accent1"/>
              </a:buClr>
              <a:buFont typeface="+mj-lt"/>
              <a:buAutoNum type="alphaUcPeriod"/>
              <a:defRPr/>
            </a:pPr>
            <a:r>
              <a:rPr lang="en-US" sz="2800" dirty="0">
                <a:latin typeface="+mn-lt"/>
              </a:rPr>
              <a:t>No</a:t>
            </a:r>
          </a:p>
          <a:p>
            <a:pPr marL="514350" indent="-514350">
              <a:lnSpc>
                <a:spcPts val="3838"/>
              </a:lnSpc>
              <a:spcAft>
                <a:spcPts val="1800"/>
              </a:spcAft>
              <a:buClr>
                <a:schemeClr val="accent1"/>
              </a:buClr>
              <a:buFont typeface="+mj-lt"/>
              <a:buAutoNum type="alphaUcPeriod"/>
              <a:defRPr/>
            </a:pPr>
            <a:r>
              <a:rPr lang="en-US" sz="2800" dirty="0">
                <a:latin typeface="+mn-lt"/>
              </a:rPr>
              <a:t>Yes</a:t>
            </a:r>
          </a:p>
          <a:p>
            <a:pPr marL="342900" indent="-342900">
              <a:buFontTx/>
              <a:buAutoNum type="alphaUcPeriod"/>
              <a:defRPr/>
            </a:pPr>
            <a:endParaRPr lang="en-US" sz="3200" dirty="0">
              <a:latin typeface="+mn-lt"/>
            </a:endParaRPr>
          </a:p>
          <a:p>
            <a:pPr>
              <a:defRPr/>
            </a:pPr>
            <a:endParaRPr lang="en-US" sz="32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>
            <a:extLst>
              <a:ext uri="{FF2B5EF4-FFF2-40B4-BE49-F238E27FC236}">
                <a16:creationId xmlns:a16="http://schemas.microsoft.com/office/drawing/2014/main" id="{24384315-8930-B9F0-F37D-F8B1F192439D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075531" y="117475"/>
            <a:ext cx="9583738" cy="1143000"/>
          </a:xfrm>
        </p:spPr>
        <p:txBody>
          <a:bodyPr/>
          <a:lstStyle/>
          <a:p>
            <a:pPr algn="l"/>
            <a:r>
              <a:rPr lang="en-US" altLang="en-US" sz="3600" dirty="0">
                <a:solidFill>
                  <a:schemeClr val="bg2">
                    <a:lumMod val="25000"/>
                  </a:schemeClr>
                </a:solidFill>
                <a:ea typeface="ＭＳ Ｐゴシック" panose="020B0600070205080204" pitchFamily="34" charset="-128"/>
              </a:rPr>
              <a:t>This figure shows a set of t-distributions.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7DA5FE7C-AF7D-4EA7-9FBA-9A2446B21A91}"/>
              </a:ext>
            </a:extLst>
          </p:cNvPr>
          <p:cNvSpPr/>
          <p:nvPr/>
        </p:nvSpPr>
        <p:spPr>
          <a:xfrm>
            <a:off x="7086600" y="5189229"/>
            <a:ext cx="3200400" cy="1060757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244" name="Title 1">
            <a:extLst>
              <a:ext uri="{FF2B5EF4-FFF2-40B4-BE49-F238E27FC236}">
                <a16:creationId xmlns:a16="http://schemas.microsoft.com/office/drawing/2014/main" id="{EA745E95-BEC7-3109-290A-35DA5A6D4C40}"/>
              </a:ext>
            </a:extLst>
          </p:cNvPr>
          <p:cNvSpPr txBox="1">
            <a:spLocks/>
          </p:cNvSpPr>
          <p:nvPr/>
        </p:nvSpPr>
        <p:spPr bwMode="auto">
          <a:xfrm>
            <a:off x="1521845" y="1069975"/>
            <a:ext cx="7788274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800" dirty="0">
                <a:latin typeface="+mj-lt"/>
              </a:rPr>
              <a:t>Which t-distribution has the least degrees of freedom?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DBBE75D2-1CFA-4C0B-978E-BF12923EBC26}"/>
              </a:ext>
            </a:extLst>
          </p:cNvPr>
          <p:cNvSpPr txBox="1"/>
          <p:nvPr/>
        </p:nvSpPr>
        <p:spPr>
          <a:xfrm>
            <a:off x="7521576" y="2360613"/>
            <a:ext cx="3494087" cy="48936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Clr>
                <a:schemeClr val="accent1"/>
              </a:buClr>
              <a:buFontTx/>
              <a:buAutoNum type="alphaUcPeriod"/>
              <a:defRPr/>
            </a:pPr>
            <a:r>
              <a:rPr lang="en-US" sz="2400" dirty="0">
                <a:latin typeface="+mn-lt"/>
              </a:rPr>
              <a:t> Yellow distribution</a:t>
            </a:r>
          </a:p>
          <a:p>
            <a:pPr marL="342900" indent="-342900">
              <a:buClr>
                <a:schemeClr val="accent1"/>
              </a:buClr>
              <a:buFontTx/>
              <a:buAutoNum type="alphaUcPeriod"/>
              <a:defRPr/>
            </a:pPr>
            <a:endParaRPr lang="en-US" sz="2400" dirty="0">
              <a:latin typeface="+mn-lt"/>
            </a:endParaRPr>
          </a:p>
          <a:p>
            <a:pPr marL="342900" indent="-342900">
              <a:buClr>
                <a:schemeClr val="accent1"/>
              </a:buClr>
              <a:buFontTx/>
              <a:buAutoNum type="alphaUcPeriod"/>
              <a:defRPr/>
            </a:pPr>
            <a:r>
              <a:rPr lang="en-US" sz="2400" dirty="0">
                <a:latin typeface="+mn-lt"/>
              </a:rPr>
              <a:t>Dashed red distribution</a:t>
            </a:r>
          </a:p>
          <a:p>
            <a:pPr marL="342900" indent="-342900">
              <a:buClr>
                <a:schemeClr val="accent1"/>
              </a:buClr>
              <a:buFontTx/>
              <a:buAutoNum type="alphaUcPeriod"/>
              <a:defRPr/>
            </a:pPr>
            <a:endParaRPr lang="en-US" sz="2400" dirty="0">
              <a:latin typeface="+mn-lt"/>
            </a:endParaRPr>
          </a:p>
          <a:p>
            <a:pPr marL="342900" indent="-342900">
              <a:buClr>
                <a:schemeClr val="accent1"/>
              </a:buClr>
              <a:buFontTx/>
              <a:buAutoNum type="alphaUcPeriod"/>
              <a:defRPr/>
            </a:pPr>
            <a:r>
              <a:rPr lang="en-US" sz="2400" dirty="0">
                <a:latin typeface="+mn-lt"/>
              </a:rPr>
              <a:t>Dashed turquoise distribution</a:t>
            </a:r>
          </a:p>
          <a:p>
            <a:pPr marL="342900" indent="-342900">
              <a:buClr>
                <a:schemeClr val="accent1"/>
              </a:buClr>
              <a:buFontTx/>
              <a:buAutoNum type="alphaUcPeriod"/>
              <a:defRPr/>
            </a:pPr>
            <a:endParaRPr lang="en-US" sz="2400" dirty="0">
              <a:latin typeface="+mn-lt"/>
            </a:endParaRPr>
          </a:p>
          <a:p>
            <a:pPr marL="342900" indent="-342900">
              <a:buClr>
                <a:schemeClr val="accent1"/>
              </a:buClr>
              <a:buFontTx/>
              <a:buAutoNum type="alphaUcPeriod"/>
              <a:defRPr/>
            </a:pPr>
            <a:r>
              <a:rPr lang="en-US" sz="2400" dirty="0">
                <a:latin typeface="+mn-lt"/>
              </a:rPr>
              <a:t>Dotted blue distribution</a:t>
            </a:r>
          </a:p>
          <a:p>
            <a:pPr>
              <a:defRPr/>
            </a:pPr>
            <a:endParaRPr lang="en-US" sz="2400" dirty="0">
              <a:latin typeface="+mn-lt"/>
            </a:endParaRPr>
          </a:p>
          <a:p>
            <a:pPr marL="342900" indent="-342900">
              <a:buFontTx/>
              <a:buAutoNum type="alphaUcPeriod"/>
              <a:defRPr/>
            </a:pPr>
            <a:endParaRPr lang="en-US" sz="2400" dirty="0">
              <a:latin typeface="+mn-lt"/>
            </a:endParaRPr>
          </a:p>
          <a:p>
            <a:pPr>
              <a:defRPr/>
            </a:pPr>
            <a:endParaRPr lang="en-US" sz="2400" dirty="0">
              <a:latin typeface="+mn-lt"/>
            </a:endParaRPr>
          </a:p>
        </p:txBody>
      </p:sp>
      <p:sp>
        <p:nvSpPr>
          <p:cNvPr id="10246" name="AutoShape 2" descr="data:image/jpeg;base64,/9j/4AAQSkZJRgABAQEA3ADcAAD/2wBDAAMCAgMCAgMDAwMEAwMEBQgFBQQEBQoHBwYIDAoMDAsKCwsNDhIQDQ4RDgsLEBYQERMUFRUVDA8XGBYUGBIUFRT/2wBDAQMEBAUEBQkFBQkUDQsNFBQUFBQUFBQUFBQUFBQUFBQUFBQUFBQUFBQUFBQUFBQUFBQUFBQUFBQUFBQUFBQUFBT/wAARCAJMBAADASIAAhEBAxEB/8QAHwAAAQUBAQEBAQEAAAAAAAAAAAECAwQFBgcICQoL/8QAtRAAAgEDAwIEAwUFBAQAAAF9AQIDAAQRBRIhMUEGE1FhByJxFDKBkaEII0KxwRVS0fAkM2JyggkKFhcYGRolJicoKSo0NTY3ODk6Q0RFRkdISUpTVFVWV1hZWmNkZWZnaGlqc3R1dnd4eXqDhIWGh4iJipKTlJWWl5iZmqKjpKWmp6ipqrKztLW2t7i5usLDxMXGx8jJytLT1NXW19jZ2uHi4+Tl5ufo6erx8vP09fb3+Pn6/8QAHwEAAwEBAQEBAQEBAQAAAAAAAAECAwQFBgcICQoL/8QAtREAAgECBAQDBAcFBAQAAQJ3AAECAxEEBSExBhJBUQdhcRMiMoEIFEKRobHBCSMzUvAVYnLRChYkNOEl8RcYGRomJygpKjU2Nzg5OkNERUZHSElKU1RVVldYWVpjZGVmZ2hpanN0dXZ3eHl6goOEhYaHiImKkpOUlZaXmJmaoqOkpaanqKmqsrO0tba3uLm6wsPExcbHyMnK0tPU1dbX2Nna4uPk5ebn6Onq8vP09fb3+Pn6/9oADAMBAAIRAxEAPwD9U6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Q0M22vmv44/HHX/EXjCP4WfCq6gXxRN8uq63IQYdIiY7A2SCGlyWITH/LM5xQB03xe/ae07wHq3/CNeFdJufH3jh1yND0chmhzwrTOSEjGf7zA8V4p451LxxdeRe/GL4sn4VQ3ibrfw74WsxcSlQeSzGKVmY/7J7U3w5+zf48tPF+o+G/Ct5deDtMi2nWfiDebLnWNekPVY3YuyxqP9pcEnAr651L4e+HPEMljPruh6Zrt7Zrthu9QsoppE/3Sykr+FAHx78PfgZ4X8a+HPEniy3+Jnjqyt9NlkK6v9puAz26xh/MNvIuN3LfKI89OKf4R+IvjXwrdNJ8NfihY/GmxhGZvDOt+Taart6kxfLDzj+9X058L9Jstvjix+yQfYTrtxEbXyl8vZ5UQ27cYxjtTF/Z0+HNr4ysfFdh4T03R9fs2LJeaVCLRnypXEnlbfMGD0fPb0FAGX8G/2kNA+Ktw+j3UE3hXxlbgm58NasPLu0Ax8yg8OpBB3ISOevWvW91fDn7T2nXdl8Wmu/EWnv4PN0YU0D4l6Ap820k2AfZbvbtZkciQch15T2x7L+z38eNU1/Vbz4ffEKKPTviDpK48wYWHVoRwLmA4GQw2sVwCN2MUAe/ilpFpa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pM0tcl8UviRo/wAJfA2qeKdcn8jT7GMMxA5ZiQFUe5JFAHmn7Tnxm1TwjDpHgbwWUl+IviovDpYkA8u3RceZO5IPC7l4wc7q8b+D/wCy74ib4kLa6kl7ovhfw9eR391qX2plu/E2pq+WuJGRt3lAoSFZsfvT8orgPh74d+IXxf8AjlaajqKXmh69rSpqusX0MrI+jacctb2ML9d7h234wMwjrX6Lxp5carndtAGTyTQAqphcZ6U6uM+K3j24+G/hCfV7TQdQ8SXm9YbfT9NQNJJI3Cg5IwM9T2rkfgbJ8WdcvNR134kRabodtcosdloGnkym3UEku8pC5Y56beABzQB0/wAL2C3fjXJAJ8Q3GP8Av3FXdduK+d9Z+BcPxil8RyDxX4k8KXlj4hujDcaBqL2u7McX3wpG6vQ/g78M9a+Gem3llq3jPUvGSSPm3l1QEywrgfKWLMW5yc8daAO41bRrDXrFrPUrODULRypaC5jEiEgggkEY4IB/Cvir9sK11rTvijo82otDodvKyr4S8WWK4l068CfNbz7QCY5VD/3xkLwK+xtP8aaJq2v6hodpqdvPq+n7ftVorfvItyqwyPcMp/GrHiLwzpPi7TX07WtOttVsXKs1vdwrIhIOQSCMcEA0AeZfs0/HNfjL4SuoNRhNj4v8Pzf2Zr1iwA8u6jLRyMpHBRnjcqRjjHA6V7DX5+fFD4jaz8LP2oNa8R6X4eTRtQ0tB/aljDITHrWjhh/pKgAfvY8RDac489hn1+7PCninTPGvh3Ttd0e5W80zUIVngnj6OpHBoA2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RjS0jUAJk1+e/wC2Z8arrxx8SLfw3otkuvaD4Zu482CnzE1TV2U+XblQCCqRm4ZuCQYhx6fVf7UXxoj+B/wqvdZhj+06tdSLZafaqfmmmfJwB3wgdunRTXlP7FfgfwX4o+Hunay2htfa9ompXJk8QXQJ+13xd1uJoj0Kly+OvBoA+mfB1vq1v4X0keIHt5tfFrGL6W1j2RtMFG8qMnA3ZwMmvMPjx8frn4b6lofhbwpo6+KvHGuTeXbaYs+wW8eVUzzEKxVAXTnHrzxXsF1qNrZSwx3FzHA87+XEsjBS7eg9TWDY/DPw3p/jrUPGMGlwp4jvreO1nvuS7RoWKr7csaAOitTJJbxmdFSbALopyAfY1PSbaKAOH+F4/feMuP8AmYbn/wBAiruK4j4X/e8X/wDYwXX/AKDHXbtyKAPDPjR+zi/i/wAXWHj3wXqn/CKfEGz8uJtRiiyl5bjhopgGUsNuMZbgovHFe2WazLaQrcOslwEAkdF2qzY5IHbmptp9a8h/aQ1Lx74X8K2nibwM63T6NcC51DSPKLvfW2CrIpHQjcG6H7tAG18Uvg34W+I19omu67bTPe+HpHubaa2wHIK/PG3BLIcKSvcqPSvm79ir4xaTovivUfhvYyTJ4RuvMv8AwrNeL5ThA/760Zc4DRF412j16Cvqz4Z/ELSfix4D0fxRo0glsNTto5whILRlkDGNvRlzgjsQa+Tfj5+ybqnh/VvFnj/wj4itdKu454tX0LTpYcGLUVDmQB933ZCVJXb/AACgD7aycetOrg/gj8VtN+NXw00TxbpbYhvoQzxFgWhkwCUbHQjI4967xegoAW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SkYjbk9OtB5b2ryT9qL4lN8NfhDq0tkytr2qBdK0uDndJcTsIgVx3UOX/wCA0AfPXjP7J+1p+0lrPhybXo9F0Twej2ujyI6LJd6gwRZZEVs7/LU3MZwMAn2r65+GvgHTfhd4F0bwvpCFLHTLZLdCxyz7VALH3OMmvln9i39mnxT4D8Y6l4k8dWTW1zZWa2mmRySRuZHnKTXdwSrH5mmViAcYD4r6M8afGXSfB3j/AMLeDfKe/wBe16RvLtYCd0MKqxaZ+CAoIReSOXFAHnQ+HXiX4o/tMHxN4mtn0/wn4NHl6Daq3/H3cOTvuGPoojXA/wBs9a+hlpV6UtABRRRQBxPww/5mz/sP3X8krtq4r4Y/6vxQfXXrv/2Wu1oAKjkjEisjLuVhgg1JRQBz2seIvDvw9srCPUL2z0W1uZ1tLVZpFjV5WBKouepIU8e1cz8fvhFa/HD4Va14TuJ5LWS7iJtrqNsNDKAQrj3GT1q38bvhVp/xk+HOq+G79SrzRs1tcJw8EwBCup7EZP51F8CYfGFv8K/D9v48t0t/FMEAivPLkVw7DjflWYc/WgD5R/Y81vxR8E/iFB4Q8badJott45ibVLWKYEJFqS8XEaZ6KVMG0HPOeTX3dmvhP/gof/wmeh+JfCur6XPJNpeA2mrtAFrqkTboV3dcTF1U54/djkV9afBX4i2fxV+GegeJbORZBeWqNKqnOyTaNyn0IP8AOgDuaKQUt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nFfnV+158TdU+KH7QWg+EvC0sjyeHdQis7ZokEiHUpFDOxBBB8u2eV+eAU9RX278bviFD8K/hT4n8USNh9Ps3aBQMlpmwkSgd8yMg/Gvmv8A4J931j480DxDquoeG4JNXh1VtQm1y5iDSy3VwpdghJypjWUxcAcKRQB9b+FdPu9J8NaTY6heNqF/bWsUM924AaeRUAZzgAZJBPA71weh/A+1sfjdrXxK1G/k1TVbm0WxsI5gNljBhN6oAMfM0anPXiud/aE+LOv+GfE3gjwV4JaNvFXiC/IcyorJBaIjtJI2QcfMEXp/FXuWDj3oAWlpKWgAooooA4v4Y/6jxL/2Hbv/ANCFdpXGfDEf6L4iPrrl5/6GK7OgAooooAQ15n8bfjZafA+x0PU9V064n0a+1GOyu9QjI8uwVgT5snOdoweR0r0w1yfxU+GukfFzwDrHhPXIRNpupwNBID1XIxuBHIPuKANDxJoel+JtLj/tDS7fWooXW6ggmRWHmLypGeM5r4y/Yh+MOl6P8UPGHgVTJYafruoS6lpOnXDfNZTgMLizHpsSOJto/wCenvX2X4J8Ny+EfCelaLPqVxrEtjbrA1/dACSYj+JgOMn2r4z/AGlPgVoXwF1q9+Muh6m1trdtrCa7HpecKyiRDfCP1aSFVTb0+UYwSTQB90jrTqxPBfiiz8a+FdK1ywkWW1vrdZlZfccj8DkfhW3QAUUUUAFFFF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UlVNU1K30fTbq/upBFbW0TTSyMcBVUEk/kKAPkb9sTxNY/ED4teBPhLeat/ZegTSpqeu3Ckghd7C0QY6k3McPH+1zX0Z8IfhXo3wb8E2/h/Ryz2qSy3D3EoAeR5JGkYsfq5r4f+Cnwj8VftGfHrSfi/rtmYvCdzqc2ojeSd6wRvbww4IxtEsKTDtuOQM819Rftc+LNY03wBp/hfw4LlNe8WX8OlW9zalle3QsGmk3LyMRLJg+uKAPU/wDhA9Dk8aL4u+xRya4LVrNLw8kRMysQPTJRfyrpKwvBPh9vCPg/Q9Dku5799OsobRru5cvLMUQKXZjyScZJPrW7QAUUUUAFFFFAHG/DEf6Fr/vrd5/6Mrsq474Zf8g/Wz661e/+jTXY0AFFFFABSHpS0UAeGfGr4peIfhP8UfAFzLLGfAGrzPpmo5jBeC5coIH3ddpJbP0qL9sD4PT/ABk+D13/AGNYpqPiTS9uoaTESF86RGWQxZPGJNgU5455r13xV4P0fxxpY03XdPt9UsPNWbyLqJZE3KcqcMCMitO38pIxBAyBYgE2Jj5ccAY7UAfLf7C+rap4M0vX/hB4lWSDXfC8i3MMcrBibW4VZs5B5xLJKv0Wvqyvzl8ZePtb+Cn7eaX+tzyXNncz2dk102VV9PuQkMQPJzsuGlPoAK/RaGRZo0kRg8bgMrDuD3oAk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koAK+ZP+CgHxQl8A/A2fTLN5Fv/EEwsD5Zwwtuty30EW8/hX03mvg7xl8VbXx1+3hYaPPpJ8RaNpkD6JbWsb/Kt00TSXErcHKiCZfyNAHtH7B+l+JLD9nvSbjxLdySz3cssttbyAgW0AcoigHsQu//AIHXuOg+JNG8WLcyaXf2upC0na3maBw/lSqSrKcdCCCPwrG+J0WrWHwt8QweFLRZdaGnyxafDnCiUqVT8ATn8K5/9mv4bT/C/wCEOh6XqCr/AG5PGb7VHH8V3Mxlm/J3YfhQB6iRmloooAKQnFLSN70AJurm/E/ju08P+G9a1a1t7jXpNLVvNsdLUSzs4UNsC5+9gjj3Fc43xYj1T4wT/Du10a9lMOni9vdVA2wQBiyogOMFiUbvxVn4PfA/wt8DdAuNK8MW0qR3U7XNzcXMm+aeQgAs7YAJwqjp2FAHF+A/i1daX8Hdb8Yy+ENckZdRnuDo0FvvvsPKCV8vj5k3HI7bTXpfw58fWvxJ8G6d4jtrDUNJhvQ+2z1WHybiNkdkIZMnHKnHPQiqvwxXdo+q8cf2xff+j2qr8XPhLZfFbQ7Kzn1C80i6sLtL20vdPkCSRSqevIOQRkfjQB3e6lrzvT/i94f0/wCJtt8L7q+uD4pj0xb1Guk2rdRgKCyN/EcnnA7H0r0SgBaKKKAEwK+brDUNX+FH7W8ujTm8v/DXj21N3bSNkxWV3D5zSrznAZWhAxjp0r6SqtfXNtY2st3dSRwQQI0jzSEAIoGSSewxQB86/tyaT4btfgzrms6l4bj1LU7iOPTYNSjAE1i0j7YZt2Puxu/mY4+6eRXTfse/FUfFz4C+HtUlctqNoJNPu1JBIeJ2RScf3kCN9GFdl4j03w78fPhPq+nWt9BqWh69ZXNkl5bOJE+YPEWUjqVbP4ivmL9m/To/2df2m9Y+FsWtR6vo+vWCahFKhH7u+jiRDEwzw3kW6tj0bPegD7YopM0tABRRRQAUUUUAFFFFABRRRQAUUUUAFFFFABRRRQAUUUUAFFFFABRRRQAUUUUAFFFFABRRRQAUUUUAFFFFABRRRQAUUUUAFFFFABRRRQAUUUUAFFFFABRRRQAUUUUAFFFFABRRRQAUUUUAFFFFABRRRQAUUUUAFFFFABRRRQAUUUUAFFFFABRRRQAUUUUAFFFFABRRRQAUUUUAFFFFABRRRQAUUUUAFFFFABRRRQAUUUUAFFFFABRRRQAUUUUAFFFFABRRRQAUUUUAFFFFABRRRQAUhpaSgDi/jJ8RLX4TfC3xT4tumTbpGm3N5GkhIEjxxM6pxzklccetfNH7D/7POk2LWPxXn8RNrniDULSSO5gjkjkignaVyWyASH8pkU5PQCnf8FBNW8QeMrXw58M/B1pJquuXfm63c2MXJeK1CvHG3+zKQye/Ne4/su/Cf/hS/wAE/D3hmVWF9DG0t0znLGR2LHP0BC/hQB0Nn8WNF1H4rX/gK1aSfWLCxS+uSiMUhVmKhWbGAeAcZ7iu2WvJ/gv8F7r4c+IPGniHWtTj1rX/ABHqAuXu0jKCOFYo40iAJPA8vP1Jr1hc0AOooooAT1rgfjVqPjjTvBcq/D7SLXVfENzKLdGvJhHHbKwIM5+Zd2w4O0EE12WratZaHp819qN5BYWUI3S3FzII40HqzE4Arz/4d/D3XNH+InjDxZq3ihtbs9aaNdNsYhiCzt0aQqB1yxEgy2edooA73SLWeGxha98h9QMYE80EZUMfxJOPqTV+looA434W/wDIF1Q/9Ri//wDSh67Fulcd8K/+QDqJ/wCovf8A/pQ9dlQBha5otv5j61b6Xb3mvWtu62skijd0OE3dgT/Ouf8Agz461zx/4Ih1HxL4cm8L69HLJbXmnyq20SIxUtGT95GIJBBIwRya72vNfHFr49t/iX4PvvDkkdz4ULS2+t2MhVSqlSyTKSQchlC4Gfvn0oA9JWlpqtu5p1ABUN1bx3UMkEyLJFIpV1YZBBGCDU1FAHhP7MXw38QfB1vGHhC6ti3hS21R7rQ755FLSRTIkkibR0xK8vYf1r5j/bA+FXjD4dftFQ/Fjwpp9zdaPGlrqd7Kg+SGZWEE5JHOPsqfme/Svt34sfFTS/hD4dtda1iOU6fLfW9k8sYJEPmyrGHbAOFBbJPoK4v9q59b1L9nnxLc+FZle5Nqk7AIJBLa7lMwwfWLfz70AepeFfEFt4u8M6VrdmyyWuoWsV1GynI2ugYfzrWHSvk3/gnL8UW8Z/BeXw/eTq2oeHrpoRGWy4t5AJoR9FjlRf8AgNfWQ6UALRRRQAUUUUAFFFFABRRRQAUUUUAFFFFABRRRQAUUUUAFFFFABRRRQAUUUUAFFFFABRRRQAUUUUAFFFFABRRRQAUUUUAFFFFABRRRQAUUUUAFFFFABRRRQAUUUUAFFFFABRRRQAUUUUAFFFFABRRRQAUUUUAFFFFABRRRQAUUUUAFFFFABRRRQAUUUUAFFFFABRRRQAUUUUAFFFFABRRRQAUUUUAFFFFABRRRQAUUUUAFFFFABRRRQAUUUUAFFFFABRRRQAUUUUAFFFFABRRRQAU12CqSegGaXNeTftVfEp/hT8B/FmuWz7dU+xSW+nr/AHrp1KxD8WxQB8i/DX4keI/i/wD8FANT1Hw7f+XpNpmyuHeJGH2CE702kqceYzzruGD8vUYr66+OXxku/hrfeD9J0axj1TXPEOqx2cds+SEhBBmkOCCNqbjn1FcD+wjovhC6+CuieItA0eS1vpLVbO41G5UCW7CkvuHP3cyN6HrXr+p/CPR9Y+KulePLp55dV0y0a0tYS37pA2/c+3+8Q5GfpQB2652gnrjmloFLQAU3dxnFOrE8ZeLtN8B+GdQ1/WJ/s2m2EfmTS4JwMgdB7kUAcH8WNH8JfGxrz4Y6lrFxDdqI728s7JyrtDzhWYdFb6g8V6hZWsdjaw28K7IokCIPYDArz74T6P4U8RxH4m6FpU9nf+LrK2upp7wv5xj2Fo1KsSEwJDkDH6V6OM0ALRRRQBxnwp/5F/UD/wBRe/8A/SmSuzri/hP/AMi3fH/qL6h/6VSV2lABVLV7Earpd5ZF2jE8TR70YqVyMZBFXaaVzkUAedfBPw3qXw78IWnhLXvEcGv6rZFxBIZQZzaqQIt4IBJC7QWxyT1Oa9GzXmPj3wL4e0fxvY/FPU9WutHfQ7GaC6aLLQzQu0THzFAJOPKXGB3NeiaZqVrrFjBfWUy3FpcIJIpU6Mp6EUAW6KKKAOO+MHw7tfiv8NPEXhS62qNTsZreKViR5UrIwjkyOhViG/Ck+HnhC+0P4Z6X4a8SXMOsXUFmbO5mjBCTJyoHQH7mAePWuxYZryPXvjJqHhv9ovQfAN9p8Eeg65pbXFnqeTvN2hlZoTzgDy4i3Tv1oA+bdE8aeFPgr+3ba+FvDljLoWlatbf2Rf2sgPltdeSbiOZCSTt2IiZ9eMV93V8cftrfs2z69qz/ABa0O/g0/VNAsI5XikfaZzDcLMSMjG4qu3qMg4719JfBX4gRfFL4T+E/FcTZbVNMt7mZcY2StGpkUjsQxI/CgDtqKKKACiiigAooooAKKKKACiiigAooooAKKKKACiiigAooooAKKKKACiiigAooooAKKKKACiiigAooooAKKKKACiiigAooooAKKKKACiiigAooooAKKKKACiiigAooooAKKKKACiiigAooooAKKKKACiiigAooooAKKKKACiiigAooooAKKKKACiiigAooooAKKKKACiiigAooooAKKKKACiiigAooooAKKKKACiiigAooooAKKKKACiiigAooooAKKKKACiiigAooooAKKKKAG/hmvi/9szR9Q+PPxf8ABnwe0jVk0iMWk+sXt48g2xTBlNnlc/MS8cvHtX2dNKsMTux2qoySTivzY/Z/0DxH+0J+2dc/Eq9gu08J2t1Nc2dxISYp7dWL2Sqenyt5h/4GOtAH2B4kvNN/ZP8A2YL37KUZfDeizLZoq7TcXCxO0aAerOAB9a6/4HyeJrj4V+Hp/GF0t54ingM11KsYjHzMzKMDjhSo/Ct7xZ4R0Lx3po0vX9OtdXs1lS4+zXUayKJEOUfae4PINbMMKwQpHGAiIAqqOgAHSgCQUtIvShqAFryzx18QtMu/idovwxvvDTeIIdas5by7ae3ElrBFGyD94GG1ssy4HP6V6fNIYoZHALFVJ2jqcDpXnPwS8X698RNBvNc8SeHB4eulv7q1s4ZmDTm2SZlRm+UbdyqrYBP1oA9FtbaKzt44II1hhjUKkcahVVR0AA6CpaQUtABRRRQBxXwl/wCRYvD/ANRbUP8A0rlrta4n4Q/8irdf9hbUf/SuWu2oAKKKKAM3xHoFj4q0O+0fUoFudPvYmhnhcZDoRgiuD+EPiTwfpN3f/DDw1LOk/g2CCCS1unZ3SNw3lncxyw+Q816a1eSfFPxV4T+BusWnjS68NCS/129t9JvdYs7ZDLHHhtjSvwxRefzoA9copitvUMD8pAIpw6UABrhviR8JtK+JV54cvL6SW2u9CvhfWs8BIcNtKlcgg4IZgR713VMkUtGwU7Gxw2M496APLP2ovAM3xK+BPi3RbTd9ta1FxbiMkFnidZQnH97y9v414D/wTb8ZavZ+GfEHw78SwT2Os6RIupRW1wMMsd1meRVH91HlCD6DpXr/AOzf8Tde8Sa54/8ACPi66W48ReHdZljR9gTzLSTEsLADsEkRfqK+cPHnxb1f4Y/8FE7D+1o47XTNQSPSllhAXz7WSJJPMfgZ2SpHHzn73XtQB+gYpaatOoAKKKKACiiigAooooAKKKKACiiigAooooAKKKKACiiigAooooAKKKKACiiigAooooAKKKKACiiigAoqC8vbfTrZ7i7nitbeMZeWZwiL9SeBWZb+NPD13MkMGvaZNM5wscd5GzMfQANzQBtUUUUAFFFFABRRRQAUUUUAFFFFABRRRQAUUhIUEngVhaB498M+Kry5tNE8RaTrF3akieCwvYp5IsHB3KrErz60Ab1FUdU1zTdEWNtR1C1sFkJCNdTLGGI643EZqjH468NyyKieINKd2OFVb2Ikk9h81AG5RRRQAUUUUAFFFVNS1ex0aFZtQvbexhZtokuZVjUn0yxHNAFuikznkciloAKKKKACiiigAooooAKKKKACiiigAooooAKKKKACiiigAooooAKKKKACiiigAooooAKKKKACiiigAooooAKKKKACiiigAooooAKKKKACiiigAooooAKKKKACiiigAoopKAPAv23/AImXHwz/AGfddn06YRa1qhXTNOYnGLiQMVP/AI6ao/sF32q3f7M/hu51G3itbAxKdJijj2MLHy08rf6t97Jry39qLXvCvxS/ap8BfC/xPLI2h2sJuJobdd7SXkzKLZSDkAYjm5wccetfXFpJ4d+GuhaNoxurfSbFfLsLGGZ1TexwqRr0ySSAAPWgDxf9l3UdY+IXjb4leP765nGkX2pDTtIs5SdsdvCN28Dp8zSNz/sivo3bUccaRrhFCqecKMVLQAlDUtNagDzX486h49s/CdnF8OoIZNduL2OJ57hC6W8OCzuVxz02/wDAq9IjjZYwGbc2OWAxmvNfDWh+Oj8bfFOsavfovgn7LHb6Rp8Mpbc5WIySOueCGVwOOjV6dQAlLRRQAUUUUAcT8IP+RSuP+wtqP/pZLXbVxPwh/wCRRn/7Cuo/+lk1dtQAUUUUAJjNVr+xhvrfy5oUuADuCSdM9qtUUAeb/An4nah8VvBMmqavoU3h3U7e7ezuLGVt4DKqklWwMqd3XA6GvRxXm2peJ/GWm/G7SdFh0OO48C32nySyanDE3mW10h+67Z27WBXHA+6evb0n60ALSUtFAGDaeCtD07xRe+JINNt4tbvYlhuL4IPMkQYwpPpwPyr54/bu+Hvgm4+G2o+Oteikt9f0u1EGnX8bY8tvOjlAIyM5aNRXqv7S3hvUvE3wT8UQaPdTWurW8C31rJA2G3wSJNt/4EIyv0auV0mzf9pz9kizs9RiMGp61ocUdxHMOY7xFXeDn0lQ9aAOv/Zv+Ij/ABV+CHg/xNPkXt7YJ9qVjys6/LKD9HVhXpdfFn7Ay+JfhH4m8X/Bbxiyf2po8MGp2skblkmE4864KnoQslwo4r7SoAWiiigAooooAKKKKACiiigAooooAKKKKACiiigAooooAKKKKACiiigAooooAKKKKACiiigAooooA+b/APgosSP2LvigRx/xL4//AEfHXyj+z3/wTB+E/wAcP2WfB3im4ute0fxdrWlLdNqNre7o0mJbB8plIK5AyOD6Eda+rv8Agot/yZb8UP8AsHx/+j46+U/2cf8Agp98I/gr+zD4O8KX1vr+peKtD0kWz2NrYgRyzAkhRKzAAcj5sfgelAHd/wDBNn9orVLD4TfFTw58SvEL31v8Lbt0fWLxy7JZqJQVLH5mCmB9ucnDAdgKup/wU/1ZfDafEGb4HeJIvg8959lXxZ9qjLbfM8vzPJ29NwI+9jPy7s147+z7+zD8QfFf7FP7Q+v3eiT6Z4n+JbDUdN0mZSkssMMpuBhTyDIXkVQcZ+U9DmvGPBfir4MTfssaVoHjj4sfFZtZV103UPhpo91H5YdbjI8qKSHZsGFkwXzu460AfpX+0h+254b+BnhXwPe6JpVz4+13xwU/4R3SNLk2teRsEIk3YOFPmRgDBJLY7Ejzc/8ABRzVfDvxM8D/AA88bfBvW/B/i3xJfxWrQXl8jQxQyyKkc8cgQiUZLgrwQU6nPHgf7SXw7/4Zn8ffsq/FYad4gn+HHhSytNKvYNWjSS+0xVlaVDOI/kEhSdhheMwAZ6Vn/tR/tGeFf2if2xv2bL3wTHeX/h/TNbjhXXZrSSCG8me5t2eKLeoLeUAmT2MuKAPof40f8FM4fhb8ZfFnwx0z4Y614u8UaS0cdjBpcxka+Zo1kc7FjLIqIWJwGPA4AyR0vj/9ve58Lx/Dnw9onw01XxN8U/GWlR6uPB9vciN9PhZS376Rl4PytxtGApJxxnyr4BWMFx/wVy+N1xLCry2+gboXZclCTYqSPQ4JH0JrzP8AbA8IRfDf/gotY+NPHHi7xJ4C8C+KtLSO28WeHJTFLZyR26xNCX2PgbkBYAdJQfWgD7M/Z3/bP0v4xa14w8LeKvDt38NvHnhOI3Wq6Dq0yuUtgATOjgDcg3LnjgMp5DA149P/AMFOdW1LSNb8a+GPgj4h8QfCbR7pre68VpdpGSqkBpFh2n5RkH73GRkjt5T8Gfhj8P8A47eMPjbe/DLxR8TPG3iZvCd/4f8A+Ew8TS276Xeme3EccYk2JKWyBgFeFQk8Yz4F8F/EXwy8F/s36/4a+JHxW+J/hPxNp1zd6df/AA50O5WKO7V3KsqRSQlRuDMHDuOVb1FAH6WfGj9unwl8NfhH4F8beHtOufG8vjqeO38PabZSCF7l2xuDswOwqSFIwSGOPUjL+Ev7aPibxF8Y9N+G/wASPg/rvw31nVrdrjTrt5fttrLgE7XdEATO0jJOM4BxkV84/H/wL8J/Af7FHwf0HxT4N+IZ8ESXzz2etXT28Wq+HWnkL7rlVVlKusjsEA5CAEq2K84+A/jbxB8Nf2oPhp4Q+CXxv1r40eEdVn26xpN3aT+Rp9oCodn8wlVwpZgybdpQA53YIB+v7MEUsxCqBkk8AV8T3n/BRbWvGWv+Jk+EHwY134n+F/DczQX3iC0ulgikZfveSu1i4wMjHJGDjkV9feONDm8UeC9f0a2nNrcajp9xaRzj/lm0kbIG/AnP4V+aX7Af7TngX9j34V+N/hn8XZ5fBfjHRNcuLuSymtJHkvFaKMAIVUhmzGQOQCCpBwc0AeqftDftpW3xg/YL8T+Mfhro2qXr6ikmiazHHIIrjw9viYyyTccrjaoKkZ80HIIIGf8A8EkPCWkQ/DEa6vwrn8L6wLBYB40uJi48QRy3ErOIx/CsZhjUj6V4t8HfAmv6V/wT3/aZ8b6rpVxommeNJpNS0mzuF2MbfeCJAv8AdO/APcLkcYNfbn/BOX/kyn4Wf9eE3/pVNQB82/8ABZqOxm0j4KxapKYdLk125W7kViNsJWEOcj/ZzWP8NfgH+wjr3j7w7Y+FvGt5qPiWW+h/s+1TVbgmWcMGRcGMDqB1rpv+CvtnDqEvwFtbiJZ7ebxLLHLE4yrqfIBBHoQa+w/Df7Lvwi8KaxYazo3w38NaZqtlIs9teWumxJLDIOjKwGQR60AfPnxz/wCClFp8G/jZ4n+Ftr8OdY8U+I9NggOnR6XMZH1CaSOOTyxGsZZQqO5JG77nTnjY8cft+XHhPw/8NdOs/hnq+s/FXxxYi/t/A8E4SWziywDTSMgK52tgbf4WzjHPkfw/0+C8/wCCzXj6aaJXe18OCaFmGdjm1tEyPfa7D8TXGft4+F08E/t9eA/Hfi7xL4g8E+A9X0gWA8V+HpDHPYTIkytGH2NtB3oTwcrI2OhoA+uv2d/2zLX4veNvEvgHxh4Svvhp8Q/D9v8AbbrQ9TmWVZLbCkyxyAAEAOpIx0YEEjOPKLz/AIKYarrVv4m8UeBfgr4g8Y/DDw7PJDfeKortIQVjGZJEi2nKhfm68KQW29vKfgb4A+GXxu+OHj+8+Hvi/wCJ/wAQPE1h4YvtKTxp4glgk0lvtFq0KIZCiS7g0rbVx/Ax6DNfPHwD1T4dfDn4G+NvDHxQ+K/xI8A+J9Lvby1u/AWg3Ihjv1KBCixtCy73O5G3MBgAnigD9PPiV+3L8Pfh9+zTpfxnhe41rRNYCR6XY24CT3Nw24GFs8IUKPvJzjYcZOAfg3/goh+0t4w+LXwC8MaZ4z+EmufDWe71qDUtNuryZZ4LuFYZQykhVKSDeh2sMkEntW5+0Z8G4PCf7APwp1nwLoHi2Xwr4f8AEi+I7jTvFEcX9oRWsm/55Vi+VUJKkccLICcVV/4KWftbfDr9oj4C+D9N8A3kuvTQ6rBqF/MlpKi6aphkVYpGZQA7FiAoP/LM0Afbf7SH7Yumfs86h4R8I6X4a1Dx58QvEkanTfDmmOEdo+nmOxB2gkMBwc7W6AE1i/Bf9uR/GHxgT4VfEr4f6n8KvHd3b/adNtNQnWeC/T5uEkVRz8r46g7WGcjFfPv7S0zfs5/8FFPhj8bfF0Vy3w5vtKGmvqkcLSpp85tZoChA6ffWT3DPgEg0eNvH2kftoft+fBy8+FEtxrfh/wABxm+1rxJbwPHbxgybxFucDOdgX3MjAfdNAHq7f8FFtT8QeOvH3gjwT8Hdd8Y+K/CuoTWrW9jdoIHgidkeeSUpiPLABU+Ytk+nPN+Ff+Coer/ErwNqOreB/gd4j8Q6roSSS+IbdbtEttNjXJB83bmRmVXO0ICNp61k/wDBO1B/w1l+1wxXn+24wD/283tZX/BNCFV+CX7RzbAGbXL9ScckC2bA/U/nQB9mfsw/tDaN+1B8IdM8d6LZz6bHcySW9xYXDBnt5o2wybhww6EHuGHAORXq9fD/APwR7BH7IKZGP+J9e/8AtOvuCgAooooAKKKKACiiigAooooAKKKKACiiigAooooAKKKKACiiigAooooAKKKKACiiigAooooAKKKKACiiigAooooAKKKKACiiigAooooAKKKKACiiigBKhuriKzt5JpnWKJFyzu2AB7mpjXzb+3z8SrzwD8Ab+x0iUx6/4inXSNPMY3Osro77gO+BGe3egDxj9kz4M6t8WvjfdftA6/8A8gu/lu30u3YAnymeN7d8k5wq78fKPvGvdfil8P8AxH8Rf2nvhzNLaTR+CfDME2pS3CjKT3hZDEp/3DED3+/2rB/YZ8Ov8I/2WrDVfEU0tnBdhtWMd0Sv2S3dVKxkHpt5HNfQPw/8cab8SvBuleJtI846Zqdulzbm4iaNyjDIJU8jrQB0HpTqTGKWgBKwPHdrPqnhPVdLs9Uj0jUdQtZbW1u5F3GORkIDKu5ckZz17Vv5rynx34I0X4tfEDwy/wDwkitN4Ovze3Wj2d0u4yNCyoJlX5hxIrAHGcCgDp/hL4LvPh78OtC8P6jq82u6hZW6pc6jOu155Ty7EZOASTgZOB3NdhTfSnUAFFFFABRRRQBxXwh/5E+T/sKaj/6WTV2tcX8I/wDkT3/7CWoH/wAm5q7SgAooooAKSlooA8/+Odr4xuvhdrn/AAgEyx+LY4TJYLIcLLIAcITkYBOOc11vh2S+m0DTn1SIW+otbp9piV9wWTaNwz35rR9q8y+DvhPxj4N1TxnF4p16HW7HUNZlvNGyqrLBbMqgRNgAHBUnpnmgD01aWgGloAYyhlYMMqRgg81lx69o1prMehJfWUOqNCbhNOWVFlMYYAuI8525YDOO4rWwK8A+PvgLXl+LXwx8feFrR7y80y9bT9ThT+OxkRixP0kWI/hQB8p/FTXdd/Z7/wCChUHirUrm6l8N6wyxJNPlYYrNoomuMsOMCYRKM1+lIIIBHI6180f8FCprXT/2aPEd5c6ONRiBRJ541/e20ed29T1+8qD8a7n9k/4qD4vfAvwzrk0iyalHbpaaiFI+W6RF80e2CelAHsNFFFABRRRQAUUUUAFFFFABRRRQAUUUUAFFFFABRRRQAUUUUAFFFFABRRRQAUUUUAFFFFABRRRQBX1DT7XVrOS0vrWG8tZBh4LiMOjjrgqRg1j2fw+8LabdR3Np4a0e1uIzuSaGwiR1PqCFyK6CigArnT8OfCh8Rf2+fDOjnXd2/wDtP7BF9p3evmbd2ffNdFRQB87/ALXnwe+LfxLsfDt/8I/HcPhfVdLlcXuj6ozf2dqsLFDtmCo+SuwjBXBDsMjrXjvh/wDZF+Mvxc+PXw88dfGjUPBej6D4CJn0nQfBccoEk25XG7eoCruRCcE8JgAZJr7qooAoW+g6Za6pPqcGnWkOozrtlvI4FWaQccM4GSOB1PYU3XvDmk+KtOfT9a0yz1excgta30CTRkjoSrAitGigDO0Hw7pXhXTk0/RdMs9IsEJK2tjAkMYJ6kKoArO1H4c+FNY12PW7/wAM6Pe6zGVKahcWEUlwpX7pEhXcMdueK6KigCC+sbbUrOa0vLeK6tZlKSwTIHR1PUMp4I9jWP4Z8AeGPBbTN4f8O6ToTTYErabZR25fHTdsUZ/Gt+igArA8QfD/AML+Lby3u9c8N6TrN1bjEM+oWMU7xjOcKzKSOfSt+igCteabaahYvZXVrDc2ci7Ht5ow8bL6FSMEUun6faaTZxWljaw2drEMRwW8YjRBnOAoGByasUUAZ+q+H9L10wHUtNs9QNu2+H7VAkvlt6ruBweB09K0KKKAM+Pw/pcOrSarHptmmqSLse9WBBMy8cF8biOBxnsKXXNB0zxNpsmn6vp1rqthL9+1vYFmibHTKsCDV+igDM8P+GNH8J6eLHQ9KstHsgxb7NYW6QR5PU7VAGaoav8ADrwp4g1iLVtU8M6PqOqw48u+u7CKWZMdMOykjHbmuiooAjmgjuIXhljWWJ1KtG6gqynggjuK5+y+GvhHTdLk0208LaLbadJL572kOnxLE0mMbygXBbBPOM10lFAFPVNHsNc06bT9Rsre/sZl2yWt1EskTj0KsCCKq+HPCeh+D7JrPQdGsNFtGbe0Gn2yQIW9SqADPvWtRQBQ0/QNL0q6urmy020s7m6O64mt4FR5jknLkDLHJPX1NN0/w7pWkQ3ENhplnZRXBLTR29ukaykjBLADk49a0aKAKWk6Lp+g2v2XTLC20623FvJtIViTJ6nCgDNXaKKACiiigAooooAKKKKACiiigAooooAKKKKACiiigAooooAKKKKACiiigAooooAKKKKACiiigAooooAKKKKACiiigAooooAKKKKACiiigAooooAKKKKAENfBX7Q/xfl8RftzfDbwTpthDrSaDMPOtZFJRJ51Vo5j8wyECSL6DfyK+4PFevQeF/DOq6xcuqQWNrJcOzdMKpP9K+O/2JPAPhX4seJ9V+PL351HxPqdzej7Pg7LaCW4DwjJH3lWML7c0AfQH7Svwx134rfB3UvBnhi8ttJfUittcSSZQLbEHeEwDhvu44x1r0nw7odr4a0Ox0qxiEFnZwrDFGvRVUYArgfhr8aoviV4/wDGuhWFgw07w3Mlo2pbspNcZcSRj/d2rn/er05aAFooooAy/E3iTTvCGg6hrWr3K2mmafC1xcTsCQiKMk4HJ+grh/g54F8KaY+t+N/DM1xe/wDCayxatLd3GcupjUJtBAKrsC8Govix4q8G6vr+j/CzxJHJf3PixJAljHvGY4laUs7L0X9yRyRnGO9ehaHo9n4d0ex0rT4FtrGxgjtoIV6JGihVX8ABQBexS0UUAFFFFABRRRQBxvwl/wCRO/7iF9/6Vy12Vcd8J/8AkTV/6/r0/wDk1LXY0AFFFFABRRRQA0LXlXxO+GL618SvBHj2PxC2hw+F/tJu45LjZBcQyKoIcEFeAG5OMZ616vXPePvB9l8QvBeueGdRLLZavZy2UzJ95UkQqSPcA0AbsE0dxGskLrJG43K6HII9QfSpK4X4Tx6L4b0MeDNO15tbvPDoFtctcH9+m7Eih/8AgLrj2xXdUAFRzOI0Z2ztUZOBnpUlNOc0AecLq3g/9o7wP4i0OOV7zTGmm0y+hZGjkR45WRgQwyPmjODjnFfPP7Ga6D8Efi948+C+k61Jq1nG/wDadnJO6tL5gYrcq5AA3A+XkAd69k+GPwV1f4c/HX4keJ4L+JvCvio29ymn874LhEAdl7AMzSMfcivl747/AA11r9nn9r7SvjXpelSf8IVdSRwaxfJKipB5pdpiybtx3MIzkKfu0AfoZRTIZVmjSRCGVhkEU+gAooooAKKKKACiiigAooooAKKKKACiiigAooooAKKKKACiiigAooooAKKKKACiiigAooooAKKKKACiiigAooooAKKKKACiiigAooooAKKKKACkzS0lABmjdXlHw9/aA0jxNpPi3Udfex8K2eh+KdQ8NJNeXyhLg2zlRJuYKFLKrNt5wAeTVfxx+1N8PfC3wg8VfEDTPE2j+JdP0GCRmjsdRiPm3AQslvuydrvjAGMnsDQB7BRXj/wz+OjeJtFTVvEt14N0jT/7Ij1SabSfEn25YlaeWPczNDGPKxGB5mfv71x8uT0un/GvwX4oXXrbwx4t8Pa5q+kW0lxcWkWpxkQ7QfmlK7iibhgvg4/SgDu6K8Xl/am8IaN8RtB8Fa9qukabqeo+Gm8RS3i6nG1pGqmMeWjttL7lZ5FbAykbHHp6vL4i0uA6YJNRtUOqP5djulUfam2GTEfPzHYrNx2BNAGjRRRQAUUUUAFFFFABRRRQAUUUUAFFFFABRRRQAUUUUAFFFFABRRRQAUUUUAFFFFABRRRQAUUUUAFFFFABRRRQAUUUUAFFFFABRRRQAUUUUAFFFFABRRRQAUUUUAFFFFABSGlpDQB81ft4+NtT0r4Qp4P8PRm48T+NLj+xbCFGAbcyM5Y+2I8fjW9+xj8EZvgX8BtE0LULKKw1ucNd6hFGAfLlkJcx5HUKWIHb0r5h/aE8faz8VP8AgoJ8PPBfhq7MMfhWdWu5McR+aiuZB7rgp/wOvqf4qfFbXdP+Nnw9+H/haSIXGoPLqGsvKgby7CLYjAZB+YtNGRjHAPNAHU/BH4NWHwU8NXul2l5Jqlzf382o3d/cJtlnlkwWLcnuPXvXoi0o6c0tABTOPpT686+OnxQn+EngVtbs9JbW76S7t7K3sUbb5kksixjJ7AFgSfSgDL+FPjLwz8bNX1DxXbeGWtr/AEO7k0q11a+tkWWVQuXMTcsEzI6845DcV6wtZ+g2UFnpcAhsobAyIJJIIQAquwy3T3zzWhQAtFFFABRRRQAUUUUAcf8ACnjwbH/1+Xh/8mZK7CuQ+FX/ACJkP/X1dn/yYkrr6ACiiigAooooAKaetOpMUAeU6pb+Avg/8Tm8S3kraZr/AI3ni07cZH8q4mQKqZXO0Njau7AJwBXqg/OuU+Jfhrw9rXh/+0fEWkLrEGhN/a8EQQNIssH71WjyQN+UGORzjmk+FPxK0f4veBdN8VaF5w029MqxrcKFkUxyvEwYAkZDI3egDr6KKKAOG+NnxEufhP8ADTWfFVtpMmtvpsayNZwnDOpYA4+ma8E/buu7n4jfsdX/AIh8NXDzaXJHBqU8cKhjcWhUkqPQncnI9K+qNX0u21rTbmxu41mtp0KOjjIIPtXC/C/4N6d8OPhXaeA7i4PiDR7WH7MiXseQYQoCxkEnIAXvQBx/7FvxZPxg/Z98O6lczedq9jEmnakS2T9qjjQyZP1avdV6V8M/sifEvQ/DH7VPxf8AhnpemSaHp91qUl1ZaeyKkaTxPKLooFJAUhoAP93oK+5hQAtFFFABRRRQAUUUUAFFFFABRRRQAUUUUAFFFFABRRRQAUUUUAFFFFABRRRQAUUUUAFFFFABRRRQAUUUUAFFFFABRRRQAUUUUAFIaWkoA+SPjZ+zn8evG/xJ1XWPB/xjPhvw/cbPs+mYYeThQCOFI65rhf8Ahkf9qL/o4D/0Z/8AEV944paAPg3/AIZI/ag/6OBOf+2n/wARX0L+zP8AC/4k/C/R9Xt/iJ49Pji5uJEa1fZ/x7gZ3fMQCc5HHbb717ZRigD4Lu/At7rGgrY3+hXV1ay/tCy3stvNauyva/apD5rAjmI8fMflIrS+Ongy8uPF37Wf2TQriWHUvh/YfZvJtGZbm4WG6X5MD55ANo4yRkV9xUUAfCX7V/hHUrpfjNFpmjXcsU3wi021t0tLVmWSYaheM0aBRy4DAlRzyPWu9+Pngkab8SPB/wDYOhG3tIfh94m00/YLQhET7PB5MB2jAG4HavqOK+sKWgD4z8E+G7W1+K/wVi8S6HcHTNX+E7+Hmkm06SSL7UzWjGCVghEbGJZfv4GAR7U79l7S/FXif4tRaB4rglSz+CtnceHraWUfLfXU7n7Pcjk5K6ctvyec3DepFfYOpWX9pabdWnnzWv2iJ4vPtn2Sx7lI3I3ZhnIPYiuV+FPwp0j4ReHZtL0u51DU57u5e9v9V1i5Nxe31w4AaWaTAy2FUYAAAUAAAUAdnRRRQAUUUUAFFFFABRRRQAUUUUAFFFFABRRRQAUUUUAFFFFABRRRQAUUUUAFFFFABRRRQAUUUUAFFFFABRRRQAUUUUAFFFFABRRRQAUUUUAFFFFABRRRQAUUUUAFFFFABWD488U2/gnwbrWvXbiODT7WS4LN0yFOB+JwPxrer5Z/b6199W8B6F8MLLVE0rUvHWpRaebotzbwpmdpMZGc+Rt6j71AHKf8E5dS0f4neHfGHxCk0dTrmqa1dXJ1aeMF2jlnlkESN1AQbVIz/CK+qbX4d6Fa+PLrxjHZga/c2ws3uuM+UNvyjj/ZX8q+ffFPhu1/ZC/ZXtPBXhq9kuNZv5P7N0+7hj8mSa8nYs0gCk4P326np1r6C+Gvh+/8J/D/AMPaNqmo3Gr6jY2MNvcX10+6WeRUAZ2Pckgn8aAOnpaSloAK8zXxV40uvjxJoEeh+T4FttIS6k1eZf8AXXTPIvlIfYBCfrXoOrTXNvpd5LZQrcXqQu0ELttEkgU7VJxwCcDNcR8DLfxnB8ObBvH0kbeJ5Hle4jhyViHmNsUEk5+Xbzx1oA9BFLSDpS0AFFFFABRRRQAUUUUAcl8LOPBlv/18XX/pRJXW1yfwt/5Eu095rg/+R3rrKACiiigAooooAKKKKAGuoZSCMgjBryfwz8SNN0P42XvwptfDo0aKHSxrNrdQKFhnV5SHAUDht+8n6V6y31xXnHx28Y+Ivh94MXXfC3h0+JdRjvLWCWziUtKYHmRJGUKCSVVmbHtQB6PuFLVTT7o31hbXLQvAZolkMUikMmQDtYdiOlWh0oADXiPxe+LHiH4Y/GD4e28n2b/hBddeTTr2R4/3kV420wNu7LtWXI+le3NXN+Ovh/onxG0iHTddskvbSK4S5RZFB2yKCFYZB5GT+dAHyD+1Z8I7L4P/ABo0P9oyx1NbU2d1Z22paf5eBJb+a7TuGz1IYduwr7b0+8j1Cxt7mIho5kEikehGa+dv29/g3N8Y/wBnPXbLTbKTUNY0sDUbK1gj8ySd4gWEQA5O4gDAq1+wv471Lxh8AdHsdfiktvEugs2l6lbzZEqSoA3zKeRww60AfQ2aWmrTqACiiigAooooAKKKKACiiigAooooAKKKKACiiigAooooAKKKKACiiigAooooAKKKKACiiigAooooAKKKKACiiigAooooAKKKKACiiigApKWkK5oAM0bqqatq1hoOm3Wo6ne2+nafbRmWe7upViiiQdWZ2ICgepNc34T+L3gbx9puoX/hrxhoeu2WnqXvJtOv4p1tlAJ3SFWOwYBOT6GgDsKK4HwV8fPhv8RtXTSfC3jrQPEOptG0y2um6hHPIUGMttUk4GRz7131ABRRRQAUUUUAFFFFABRRRQAUUUUAFFFFABRRRQAUUUUAFFFFABRRRQAUUUUAFFFFABRRRQAUUUUAFFFFABRRRQAUUUUAFFFFABRRRQAUUUUAFFFFABRRRQAUUUUAFFFFABRRRQAz+L2r89PiF4b1n9qT9vvQxb2l3P4A8DN9nvL2ONmt2lMJkC7wNodZSvGc8Gvt74t+PLP4Z/DjxB4lvZVhhsLV3Vm/56EYQfixUfjXyl/wTh1TxJP+zz4x8aahbNIdY1O91OwgWM+c7FnLKw7nzMgY7YoA+x1m0jxBPLbLLa6hNYyDzIg6u0D84yP4T1rUArwn9kXwFq/hrwNqviHxNDNb+JfFmpXGsXkE2QYUklkkhi2n7pRJApHqK93xQAtI1LUF7eQafay3NzNHb28Kl5JZWCqijkkk9AKAPPPjB4R8W+MrnwjD4Z1/+wrOy1i3vdVZBmS4t45UZolOeNyh1PB616Mq7VAyWIGMnvXmPwz+Gh0X4geMPHMmuf20PEjRC1EUm6GC3j3FEUYx953Ocnr7V6jtoAF6UtFFABRRRQAUUUUAFFFFAHJ/C3/kSLE9cyTn/wAjPXWVyXwr/wCRF04+plP/AJFeutoAKKKKACiiigAooooAKZIpaNgMBscFhkZp9FAHnPwZ1HxveadrkPjm0ggvLbVLiOyngVlW4tS5MTYPQhSAee1eijpXmvjLQvHk3xc8H6voWqRjwhEkkGtaZNtG8FJCkicZ3BzGOuMZ4716UvSgBaSlooA+cvhb4o1nwb+0h4++H/iLU59Rg1kLr2gPcYwkbNMJoV9QgWH6b+eorxb9nP4kav4J/b2+LngTxNNbx/2/5V9YiNfLRjGpDOAT1feo99lfc18dO04S6refZ7YW8ZL3c21fLTvlj0FfFf8AwUAi8IfC9vBXxtsofL8UWutWKHVLVWkW4s45ld4WxxyMgdM5NAH3Epp1Zvh3WbfxDodjqVrIstvdRLIrqcg5FaVABRRRQAUUUUAFFFFABRRRQAUUUUAFFFFABRRRQAUUUUAFFFFABRRRQAUUUUAFFFFABRRRQAUUUUAFFFFABRRRQAUUUUAFJS0UAfKHxq/bzm+EHxJ1fwhb/Bnx54sk08xj+0tIst9rNujV/kYA5xuwfcGte8/a+8SH9nuy+JWm/BPxfqGqXGqHTj4QMTpqEaDd+/IETHZ8o/h/iHNfTFFAHyz8C/2wPiF8WviFaeHtc/Z18ZeAdKnhmlbXtYEogjZELKh3W6DLEbR83U969f8AgP8AFDXfi34Nuda8Q+BNW+Hl9FqE1mulaxu86SNNu2cbo0O1snHHY8mvR6KAOO+LHhHwn4y8F3Nt428r/hG7OaHUrk3NwYYB5EiyqZTkAoGQEq3ynHIr5svvDd78c7j4jfEfwxFZeBvDN94MufCug6pqimz/ALUaRyTfTrtBSBThYtw3EM7YAYCvo74wfCHQfjh4Km8K+JWvhpE08VxImn3b2zu0bbkBZeSoYA46ZUelYej/ALO+gafY6tp+o634p8U6TqljJp11pfiPXbi+tXhcAMBG7YBwMbhyATigDzTwHfeNvgH8RPhr4E8UXvhrxHoXieCfTdNbQdGewm0mS1tRIqEtNJ58RSNl3HawO09Divp2vMvAH7PPhX4eeILfW7WfW9Z1O0tWsrG48QavcagbCBsbo4PNZvLDbVBI5IUAnFem0AFFFFABRRRQAUUUUAFFFFABRRRQAUUUUAFFFFABRRRQAUUUUAFFFFABRRRQAUUUUAFFFFABRRRQAUUUUAFFFFABRRRQAUUUUAFFFFABRRRQAUUUUAFFFFABRRRQAUUUUAFJmg0xmVVLMQqgcknH40AfGv8AwUO+ImjXFv4I+FV9cSMfEusWkl/a2ys0rWiuzA4UE7TLEik9gT0619E+Hdc8CfC3WtA+GGltHpV9c2r3NhpMMUsn7tSdzFwCqjOeWYZP1r5f+H3w0X9pv9sbU/jLNfW1z4U8ITPoenWTEuZWW3AdvTAllk685WvffA/wf1S3+PnjD4i+IbiG5kuLePT9GijyRbW22Mv16EuhP40AezCnU1fenUAJmvN/jMfDHjPSZfhlrPiGXRtR8W2VxbW8dmcXMkYULKUJUgYDjk+teiSMsaszEKo5JPSvJfh9J4B+OPiS1+J2kWhvtQ0kzaXaajIX27CFLGMH5SDkfMBzjrxQB6V4Y8O2nhPw/p+jWCslnYwrBFuOTtA71q0wdfSn0AFFFFABRRRQAUUUUAFJS0lAHJfCfnwBpZ9RIf8AyI1ddXH/AAjOfh3o5/2H/wDRjV2FABRRRQAUUUUAFFFFABRRRQBzXxF8KS+OPA2t6FDfSabcX1s0MV5CSHhfqrfgQKp/CfT7jw34F0Xw1qWuQa/rWi2VvZXt1EwLu6Rhd7rnILYzz611/wBa8n/4RHw98Kfinrfjq/8AEsmmp4pMNm2nXUmLdrhUVUZc9G2oeBgHJoA9ZpaavenUAY3jDw3a+MPC2raJehmtNQtntpQpwSrAg4NfK+gfAPxB8XP2Sta+E/jS3ex1nR5Z7PTNQuQGErIhME/BORufnn+Gvr7rXJ+Pvih4e+GzaGniC9FiNZvo9NtGZGKtNIyoqlgMLksOuKAPD/2B9e1Ow+GOpfDnxHcrP4l8Dag+lXDE/NLGY450l6kYPnFeD/DX09mvz78BQ6r+zd/wUQ8Q6dffbm8IfEG1juLa/uN7W6SqrIkfmNkb2dBxnOCvtX6B0AOooooAKKKKACiiigAooooAKKKKACiiigAooooAKKKKACiiigAooooAKKKKACiiigAooooAKKKKACiiigAooooAKKKKACiimtigB1FJS0AFFJuHqKM56UALRRXy94H/AGhvF3xN+JepaXo3jP4Z6TYQa/eaZa+HdSjmk1u6trWZopJVC3ajL+VKyny8BcEg80AfUNFFFABRRRQAUUUUAFFFFABRRRQAUUUUAFFFFABRRRQAUUUUAFFFFABRRRQAUUUUAFFFFABRRRQAUUUUAFFFFABRRRQAUUUUAFFFFABRRRQAUUUUAFFFFABRRRQAUUUUAFFFFACGvIP2sPicfhN8APGGuQO66k1jJZ2AjGXN1MPKh2j13utevmviP9rT4hXniz9rD4IfCvREW6eHVYdd1KOT7nlRyB+f9pRHuA9QKAMb9lfVr39lD9lHRNX17T7nUfGHjLxA0n9moxZjLNMVJAYjaBEhkOPQ195QMzQozrtZgCV9D6V574q+DNh4u+KXhnxlf3s0n9gRuLbTSuYfNZJE808/e2ysOleiigBaKSjd7UAeefF74uWPwui0CC40281i71zUo9Nt7OyiV2JYMSx3MqhRjnJ711nhXwvpHg7RYNL0TTrfStOhGI7a2jCIvAHAH0FcP8O/Gmt+PvGni2DVvDUenaHot6LbTLydg0txIpYO4UZ2r9zBznk8CvTxQAtFFFABRRRQAUUUUAFFFFABSUtJQBx3wfO74b6IfWNv/Q2rsq4z4Nnd8M9BPrCT/wCPtXZ0AFFFFABRRRQAUUUUAFFFFACVyHxQ+G/h74neHRp3iO1NxZ20yXkbIzI8UkZ3BlZSCD1HB7muwprfNxQBy/w8+IGg/EPRpbzQLtrq2tp5bOTzAQ6yRSNGwIPP3kbr1xXVV5LrPjHwp8FfH2g6FHokllL40vJQdQtYF8prrl8SEHdubMhBwRwefX1jdzQA6vL/ANoz4Qj40fC/UdDgeO31mEfbNJupCQLe9jUmCTIBIAfaeAenQ16hSN2zQB8Y/t+R+LfCv7MeieJlsbK+8TeGtQsr2a4tnbMbRzo2YyVBIIX5s44zX1B8J/Htl8TvhzoPibTpvPtb+2V9/TLDhv8Ax4GuC+JXjbSfEnxQ/wCFL+KdJ36P4q0OSS3vVf8A1zfvVli/2WVEDA/7Qryz9g7xJo3gzUviB8E7C9a5TwfqRk08PuJWzljiYAlupErS0AfX9FFFABRRRQAUUUUAFFFFABRRRQAUUUUAFFFFABRRRQAUUUUAFFFFABRRRQAUUUUAFFFFABRRRQAUUUUAFFFFABRRRQAUjUtJigD5Q+NP/BOH4ffHT4k6v401zxT4zsb/AFMxmW00zUoorZNiKg2KYWIyFBPPUmu4/Zn/AGN/Bf7K03iGXwpqev6i+uLClydavEn2iPft2bY1x98569q9320UAfEcn/BIP4GSSM5vvGOWJJxrCf8AxqvpD9nv9nvwv+zT4Dk8JeEZdRl0p7yS+LapcCeXzHVVPzBV4wg4x616Xtz3pcUABzg469q+LfFvhW58XfDx/Alj8Ej4V+I7a/FcJqulaYsel2TJfLIdTjvuM5iUttH7ws2wqASa+0ttJtHI60AKuQoBOTjrS00LtxinUAFFFFABRRRQAUUUUAFFFFABRRRQAUUUUAFFFFABRRRQAUUUUAFFFFABRRRQAUUUUAFFFFABRRRQAUUUUAFFFFABRRRQAUUUUAFFFFABRRRQAUUUUAFFFFABRRRQAUlLTWHegCrq2qW2i6XeahdyLDaWsLzzSMcBUVSzE/QA1+ffwr8ZaNNoPxf/AGlpkkvvF9zfTaXoNvI2Y1dY1t7eKMH+/Lj7vXf0r3v9uzxhqdt8JV8B+G3X/hK/Hky6DYKz7RsldIp3OMnascpYkDgCur+Df7NHhj4f/BXwd4G1LT7TVf7AeO7EkkYOLtZfOEgz3D4wf9kUAdz8I7rxHffDnQrvxY8Mmv3NuJ7n7PF5arv+ZV256qpAPuDXYDvQqhVAAwAMCloAQ1558eNU8a6T8M9Vk+HtjFf+K2XZZpPkojHncQASRx0969CdgiliQAOST0rzXw94T8X/APC5vEHibUfERm8Hy2UVvpWiwE7A/BklfnBbKjHHRmoA9A0uG6h0+3S9lSa7CATSRptVmxyQM8VbFLRQAUUUUAFFFFABRRRQAUUUUAFIehpaRvumgDi/gud3wu8On1t8/wDjxrta4j4J8/Cnw0f+nUfzNdvQAUUUUAFFFFABRRRQAUUUUAFNNOooAyfEcBbTZLmHT4NQvbUGa2in4HmAEZDYODgnkDvXMfBX4gah8Tfh3pevaroVx4c1SZAt1pt0PmhlCgsAcDIySAcDp0rvK8z1TUPHmn/HLSLa2tLe7+H13pspuXVCsltdKybSWwQQwLccdO9AHplBzRRQB558UPg1p3xQ1XwrqdzdTafqHh2/W+tLm3GH6qWjJ4O1guD7E18v/GX4eax8Cf20vDPxn0zyU8Fa6tvpPiBFJR/tEjPBG7YGNoMsHJ9DX3HXwh+0Vqfiv4jeF/jf8Ida1B4/Emn2sXibw7d26FDcWcZikWNUzkuJLacZBPY+1AH3ZDNHcQxyxuHjdQyspyCD0IqSvBv2Jvisfiz+zr4SvrsMmsWFounahBI2ZI5YSYvn7gkJu59a94XigBaKKKACiiigAooooAKKKKACiiigAooooAKKKKACiiigAooooAKKKKACiiigAooooAKKKKACiiigAooooAKKKKACkpaSgApa5O5+LHgmz8WL4XuPFuiQ+JGkWJdIk1CIXRdgCq+Vu3ZIIIGO9NtPi14Gv/FD+Gbbxfodx4iWR4m0mPUImug6gllMQbdkAHIxxigDrdworhNO+PHw11Zb57Hx94bvFsYDc3Rg1aBxBEGCmR8N8qgsoyeMketbnhH4geGPiDaz3XhjxDpfiG2t3Ecs2l3cdwkbYyFYoSAcc4oA380UL0rxXVLC/wBH/au8MSjxDrF1Y6v4d1aWTSZrs/YYTDLp6xlIVAXcPMkO9st85GccUAe10Ug6UtABRRRQAUUUUAFFFFABRRRQAUUUUAFFFFABRRRQAUUUUAFFFFABRRRQAUUUUAFFFFABRRRQAUUUUAFFFFABRRRQAUUUUAFFFFABRRRQAUUUUAFFFFABRRRQAUUUUAFI1LXnP7QvxXtvgj8HPFHjO5Me7TLN5YY5WwJZcfIn1LYH40AfHvxE8aT/ABe/bNv/ABLaRz3nhH4M6XczXUNuhYzX/lzOoQgc52RDAzX0z+yZ4X17Tfh3P4h8VSzN4i8TXkmqXMMo2+QpOyJAO37tI/xJrjv2E107S/hTa6XqD26eNNVhXXdXseGmQzZVTJ7/ALojn0r6eVAq4HA6UAOpDRurM8S+IrDwloN/rOqXKWenWMLTzTSHAVQP8j8aAOX+J8ul+KtLvfATeIYdH1vXLKRYI/MXzzECquyKeTjcBn/aFa/w68E2Pw28C6F4W04u9lpNnFZxNI2WZUUKCT3PFcl8OdF8G/ETXLT4waNHc3F3rGnLDb3F1E0eLdtjDajqGAbYpz3r1DbyaAHUUlLQAUUUUAFFFFABRRRQAUUUUAFI33TS01/uN9KAOI+CH/JJ/DH/AF5r/M13NcP8EP8Akk3hj/rzX+ZruKACiiigAooooAKKKKACiiigAooooARq5r4ieH9R8UeC9Y0rR9Wm0TU7qApb6hAAXgfjDDIIrpaTbQBzPw5i12z8F6PZ+KLqC88S29pENQktxhHl24ZgMnAJB71069K8m8QeA9E8B/FC8+K994ml0SwGm/ZdRtbiZVtJAhcpI24cMu9+/evVLW6hvLeOeCRZoZFDpIhBDA9waAJa5688B6Bf+LrXxPc6ZDLr1rAbaC+bO9IjuyvXGPnf/vo10PXiqesaTBrWk3mnXG77PdwvBJtODtZSDg/Q0AfHvwj8WD4R/tz/ABI8B3sS6dpXjQQ6voq7uLiZIFExUe2x/wAa+zq/NPx/4B1jwZp+ua7qcGpWusfB3XFu9E1QxMY9Q0y4nWSSNnwQ21J3XCkH5elfoX8PfGVn8QvA+heJdPdZLTVbOK8Qocgb1DY/AnH4UAdFRSbqWgAooooAKKKKACiiigAooooAKKKKACiiigAooooAKKKKACiiigAooooAKKKKACiiigAooooAKKKKACiiigAoopKAPJNS/ZP+FOsfFyP4nXfhKGbx1HcR3S6ubmYOJI1Co2wPs4CgdO1R6R+yT8JtB+LEvxLsfCEFv43luZbt9WFzOXMsoZZG2l9vIZu3evXttLzQB4H4b/YP+BXhGLXYtJ8BW1mmuWD6ZqKreXJ8+2d0kaM5kOAWjQ5GDx1ruvg38AfAP7P2k3+meAfD0Xh6xv5xc3MUU0sgkkC7Q2ZGYjgAcV6Dtz1pdvWgAXpXLap4Di1P4k+H/F5u3jm0jTr3TltQgKyLcvbuWLZ4K/ZgMd9x9K6kZ70EZoAB0paSloAKKKKACiiigAooooAKKKKACiiigAooooAKKKKACiiigAooooAKKKKACiiigAooooAKKKKACiiigAooooAKKKKACiiigAooooAKKKKACiiigAooooAKKKKACiiigAr47/asv7H45fHfwP8AARmafTriFte1yGIkh4om3Qxsei7micdc19aa5rVn4d0e81TUZ0tbGziaaaaQ4VEAySfpXwH+xD44l8eftHeJfF2s6Rc3niPxZbC+jmwpj0ewAkEMZycqzuJvlGegzjIoA+k/2V/gfqfwvsfEmu+JiH8U+I777TcLkMLaFVVY4EIJG0YZuO7mveaavanUANIry/xB48bXPiwnw2l8I3mqaNcac13qGrSxstpDhhtjyww5OV4Ukj8K634harrOh+DtVvfD2mNrGtRwkWtmjKu9zwCSxAwM5PPQUz4dx67J4R0q58VR2i+JJLdWu/sg+VWIBKg47dPwoA3dM0210fT7WxsoI7Wzto1hhhjGFRFACqB6ACrdNFOoAKKKKACiiigAooooAKKKKACiiigApkv+rf6Gn1HP/qZP90/yoA4v4I/8km8L/wDXkv8AM13FcR8E+PhP4X/68k/rXb0AFFFFABRRRQAUUUUAFFFFABRRRQAUUUUAYnjDwjpnjrwzqOgazareaXqELW9xC44ZGGCPyrivAnjTwr4Z8XH4S6eZrW/0fT47i3iut/76Fi/KMw+fbt5wTjIzXqFcT8SIv+Ea0fWPGGkeHbfWfE+n6fM1uBGvnyhUZhErHB5IAxnvQB2i8fWnVznw98YR+PvBul6/FZ3Wnrexbza3kRjljIYqQynkcg/hXR0AcV8YI/D3/CsfE6eJpEttCnsZYby4MZfy0ZSu8gA9M59sV82/8E8/Fc3h/RfEPwjvZ1uE8Mym70O6Z9zX2mXD+fFMD0IC3Ea8dOhweK+svE2gWXirw/qWjajCs9jf28ltNGwyCrqVP86/O7xB8P8Axn+xf8SvAHj2+u1vfCcWpTeG7hbPdJK1hPJI9t524AAR7YEyD0UdaAP0kx83SnVFbzx3MMc0LrLFIoZXU5BBHBFS0AFFFFABRRRQAUUUUAFFFFABRRRQAUUUUAFFFFABRRRQAUUUUAFFFFABRRRQAUUUUAFFFFABRRRQAUUUUAFFFFABRRRQAUUUUAFFFFABRRRQAUUUUAFFFFABRRRQAUUUUAFFFFABRRRQAUUUUAFFFFABRRRQAUUUUAFFFFABRRRQAUUUUAFFFFABRRRQAUUUUAFFFFABRRRQAUUUUAFFFFABRRRQAUUUUAFFIeKhvryLT7Oe6nYJDCjSOxOAABk0AfJn/BQbxZqeseHPCfwf8N3D22v/ABB1D7A0wA2R2g2pMXPO0fvk6DtXsPwF/Zy8OfAG11kaNJPd3WqXPnzXN0251XaAsSn+4pDEe7mvjv8AZr8eeKv2pP25vFnxC0qYReAPD8B060nmhDeZEXyoTI+UuEO4jn5V61+jYOKAHVBc3UVnbyT3EiwwxqWeRzgADqalzXkPi+48HftFf8JP8Nf7VuXbS5YP7Wjs2ZAVykhhZgRkOpAYejHNAF/SvAviW6+OV940u/EQm8KnTFstO0e3c7AxKs0rjaMsSXAOTwRXqAqlo2j2ugaTZ6bYxLDaWkSwxRqMBVUAAfkKu0AFLRRQAUUUUAFFFFABRRRQAUUUUAFFFFABUdx/x7y/7p/lUlRXX/HrN/uN/KgDj/gr/wAkp8L/APXkldrXF/Bfj4U+F/8Arxj/AJV2lABRRRQAUUUUAFFFFABRRRQAUUUUAFFFFABSNS0hFAHnOo/8LBsfjVpjWn2W7+HNxpzJdxtsWa0ulMhDg4DMrAxr1OMHgV6KDlcg5FZ/iDRk1/Q7/TJJpraO8geBpreQxyIGUjcrA5BGeCK4D4V2y/CTw/ofgjxP4y/t3X53m+xS3xInnTLOFySdxVQeSc8UAeoYrxL9s6We3/Z18WywaFD4hKQKWtJm24+dcODkcqcN17V7buqvqFjDqdjPaXKCS3nRo5EYZDKRgj9aAPmD/gnL8en+OH7Pdgt/Os2teHpP7JuiqkBljAETZI5LIASfU19UV8Iab8NdH/YP/aO0jWNOvbi1+G3jJZdPvIppW8m0v3bzImC5xtCQMg9NwFfdwYHp0oAWiiigAooooAKKKKACiiigAooooAKKKKACiiigAooooAKKKKACiiigAooooAKKKKACiiigAooooAKKKKACiiigAooooAKKKKACiiigAooooAKKKKACiiigAooooAKKKKACiiigAooooAKKKKACiiigAooooAKKKKACiiigAooooAKKKKACiiigAooooAKKKKACiiigAooooAKKKKACiiigAooooAKKKKAEbpXzf+2v8Wl8H+B9N8Caa7t4s8f3DaHpkULgSJvAVpQOuFLp0/vCvo2aRYYmkdtiKCzN6AV8OfA3wrdftNftaeMviz4hCX3hDwfeSaT4UjI3xNPHMVe5jPADDyI/XO+gD6o+Cfwb8OfA34f6V4Y8Oafb2UFrAqSywwqj3DgcySEcsx7k5Nd71pKz9cvLm30+dNP8qTVXic2sMz7VdwOhODgfhQBw/wAXPipqnw/1LwppWi+F7zxJqGvaglrmE7IbWIOglllYAkBUZmAxztxkda67w34N0Twq1/PpGj2Okz6jN9pvDZwLH5020LuYgDccKBk88VgfBvQ/GOi+D4k8davDrHiCSRpZXt49scIOMRrzyBjrx16V3lABRRRQAUUUUAFFFFABRRRQAUUUUAFFFFABRRRQAVDef8ec/wDuN/Kpqgvv+PG4/wCubfyNAHJ/Bn/klfhf/rxj/lXZ1xvwb4+Fnhf/AK8I/wCVdlQAUUUUAFFFFABRRRQAUUUUAFFFFABRRRQAUUUUAI3SuM8b/Cfw34+1rQNZ1ew83VNBuPtVheRHZLE3cBhzgjII6EEjvXaUUAef/C/4yaR8U7zxFY2VteafqWg3z2N5Z30YSQMpO1wAT8rLhgfRhXe44964D4sr4p8PeFNQ1XwBptpeeITNFNNbTLg3SKyh1Bwfm8sMAcdcV1/h6/utU0LTry8s30+7uLeOWa0k5aF2UFkPuDkfhQB4Z+3V8EL/AOPH7Puq6Lo8ixa3YzxanYlgcGWPPHHI+Vm7dqv/ALFvxmf42fAHw3ql9LI2v2Numn6stw+ZvtUShZHcdRucMeea90wG4PIr4f8AE8kP7HP7ZFtrq/6L8P8A4pZt71EGI7XUY2DLK7f7XnS4FAH3FS01WDKGHRhkGlFAC0UUUAFFFFABRRRQAUUUUAFFFFABRRRQAUUUUAFFFFABRRRQAUUUUAFFFFABRRRQAUUUUAFFFFABRRRQAUUUUAFFFFABRRRQAUUUUAFFFFABRRRQAUUUUAFFFFABRRRQAUUUUAFFFFABRRRQAUUUUAFFFFABRRRQAUUUUAFFFFABRRRQAUUUUAFFFFABRRRQAUUUUAFFFFABRRRQAUUUUAFNJ96XNZviTXbLwzod9qmo3EdrZ2kTSySyOFCgD1P5UAfHf7fX7Rl/btZ/A/wJBJfeOPFgWBpreQh7KPIcngfeKK2M9ga+nPgl8L7D4NfC3w54Q04Zi0yzigklIAM0iooaQ+7EZP1r4l/4J+/C8/Fr42fED9oHU3vLjTrzVLu38PfbcMGheVj5gyAQVACjgcMa/QjVbqW0sLmS2hF1dJEzxW+7aZGA4GfrigDlfi18XvDfwX8Ltr3iW7a3tWkEMMcSF5Z5SDtjjQcsxxwBWTY/BXRLr4w/8LQnudQvNZNgtnaQXbDyrNMuW8tdoKlg+Dkn7opvwok8UfELwbb6l8SfDdjpGptdm6tdKA8xrVB/q97FjlxzyAPpXpoWgAWnU0LTqACiiigAooooAKKKKACiiigAooooAKKKKACiiigAqvqH/IPuf+uTfyNWKral/wAg+6/65N/I0Acv8HuPhb4X/wCvCL/0Guxrj/hBx8L/AAuP+ofF/wCg12FABRRRQAUUUUAFFFFABRRRQAUUUUAFFFFABRRRQAUUUUAJivMtU+HOpaf8Xl8e23iu6ttI+xNBqOi3AD27KApEkeCNjDYMk7urdM8enU2RBIpVhlSMEHvQBg+C/HGg/EPRE1jw5qlvq2mu7Ri5tXDoWU4YZHcHivOP2uPgfB8fvghrvhvGzU0j+1abPgHyblAdj8+mT6VJ42WP9nHwPqOseAfAb6611qX2nUNN01ish8wnfMqgEsdxHyqM8k9q9V0fUk1rSbO+SKWBLqFZRHPG0cihhnDKwBU+oIyKAPm3/gn38bNR+K/wRi0vxHKo8YeFpP7I1O3bPnL5eUSSUE5DP5bn8DX0+K/Pz9pTxhe/sB/GDWvid4e8PxatoPxD2wX8chMcdrfREsjlh/z086U84/1fWvsz4NfFvQvjb8P9M8WeH7hZ7K8X5kB+aFx1RwcFWGRwQDyKAO4opM0tABRRRQAUUUUAFFFFABRRRQAUUUUAFFFFABRRRQAUUUUAFFFFABRRRQAUUUUAFFFFABRRRQAUUUUAFFFFABRRRQAUUUUAFFFFABRRRQAUUUUAFFFFABRRRQAUUUUAFFFFABRRRQAUUUUAFFFFABRRRQAUUUUAFFFFABRRRQAUUUUAFFFFABRRRQAUUUUAFFFFABRRRQAUUUUAFJQaZJIsKNI7BEUEszHAAHJJNAEOoXi6fY3N06u6QRtKyxqWYhQSQAOSeOgr8uvHX7RvxC+N37Q2o+CtCt7+wuvEFpJpdjpNxAoTT7RZUeS5uEZdyu6xHaW4AmHGcV9qa7+2l8M/D+heLdZ1DUbiDSPDt6unS3n2Z2S5mI5WHAzJg7gSOPlPpXgf7Lvw9m1FfiR8dfCun22s+PdduZ4NFs7y6H7mzeZNpkUsNhKorjJzg474oA+lLfWvA37J/wAO/CfhQu0MSJFp9jY2cTT3N04UAuI0BZvukkgYFbOlfCNovi7f+PL/AF/UdRaS1FrYabI4S3s1YgyEKoG4nbHy2SNvGMnOn4F8N6vfeGdBuvH1tpeoeLrWINLcWkWY45Co3eXuGRzmu14oAQ9acvSiloAKKKKACiiigAooooAKKKKACiiigAooooAKKKKACiiigAqrqp26XeH/AKYv/wCgmrVUtaONHvj/ANMJP/QTQBz3wj4+GPhf/sHw/wDoIrrq5L4SjHwx8Lj/AKh8P/oIrraACiiigAooooAKKKKACiiigAooooAKKKKACiiigAooooAKaxp1FADGQMMMARXnfiHwb4vPxS0XxHo/ilbbw5HG0OqaHdQKySL8pV4mC7lYbW6sR83SvRqCAcgjIoA8P+L/AIV8DftcfCnxZ4PttTstWntTNb7reZXksbsK6KxUHIIJbGRg4PpXkv8AwTvvvCfw8+HN34EvLpdK+IOn3Up13T7252ymRVUtKqE4CYxyBjg19Dan8PbbwBa+MPEvgHQLNfGGqwea8csjrDdzRhzGGXcFX5nbJGM55NfCH7WHgbX7bXPBH7QdhobeFb25K6X4p0u6nAEkLOOSI3OAQzBmDZAA5FAH6XW88d1Ek0MqTROMq8bBlI9iKmr51/Ze8P8Ajn4aahq3gnV2/t7wTbpHd6FrvnpJJHE4INtKchmZSm7O0/6wfMe30VQAUUUUAFFFFABRRRQAUUUUAFFFFABRRRQAUUUUAFFFFABRRRQAUUUUAFFFFABRRRQAUUUUAFFFFABRRRQAUUUUAFFFFABRRRQAUUUUAFFFFABRRRQAUUUUAFFFFABRRRQAUUUUAFFFFABRRRQAUUUUAFFFFABRRRQAUUUUAFFFFABRRRQAUUUUAFFFFABRRRQAUUUUAFJnmjcKQ9e1AAWz0rivjF4ZXxp8OdX0Z/Ec3ha3u4ws+p27qjxwhgZAGPTcgZc9Ru45rxL9tj46eNfAXhmx8OfD7w3q+raz4hHkJrGlRq4s1L7WKnP+s2hsZwASvI7fPH7dPhnxvD8P/hF4d0jxJ4nln1OFLK6sTqUonvbiQ5ZZgsh8wZbawbIVQSOmKAMXxV8Ibb9oT9pjw38G/DSzS/CzwHDFd6nPbyr5U0jxJIJS4P7yR2mIOcnDtX6DfB/4IeFPgfodzpfhaxa1guJmmleWRpJGJ6AsxJwowoGeAAB0rif2QP2d7H9nv4UafYNCjeI76JZ9VuyMyPIclULHkhFKoPZBXugoAMUYpaKACiiigAooooAKKKKACiiigAooooAKKKKACiiigAooooAKKKKACqOunboeoH/p3k/9BNXqz/ERx4f1M/8ATrL/AOgGgDE+FPHwz8Mf9g6H/wBAFdXXK/CsY+Gvhj/sHQf+gCuqoAKKKKACiiigAooooAKKKKACiiigAooooAKKKKACiiigAooooAKKKKAExXlv7Q37P2i/tFeB38N61f3+nRFtyz2MzKfcMmdrjjowIr1OkOe1AH5r/sy+PvHX7Kv7V118D/G97q3iHQNeYT6PqN5I9yx4ZBIDk7QxjCleAu3OBnJ+w/BX7QRvvivr3w/8W6avhrWoZg2jGRsx6pbFSfMRskbgVcFTg8DjmsX9rD4R6n4n0Ox8eeDUWD4i+EN15pcsaDfcoCGe2Y/xK6hlAORlz618rfsW61ffHD4i+ItZ+KWrXmr+JPDdyNQ020uExLC2G3iF87kXMe0xDCnaTj5jkA/SjNGa81+G/wC0B4P+JjNb2F/9h1VJ5Ld9L1AeVcqyEj7p65A3DGeCK9JoAdRSbhS0AFFFFABRRRQAUUUUAFFFFABRRRQAUUUUAFFFFABRRRQAUUUUAFFFFABRRRQAUUUUAFFFFABRRRQAUUUUAFFFFABRRRQAUUUUAFFFFABRRRQAUUUUAFFFFABRRRQAUUUUAFFFFABRRRQAUUUUAFFFFABRRRQAUUUUAFFFFABRRRQAUUUUAFFFNP1oAdSGuT1f4q+E9B8Yab4Vv9dtLbxFqJxa6c7/AL2XjPA+lc5p/iz4gXnxM1C1v/DljpXgGzikX+1pL0m4nfJ2ssezAXAyfm70Aeg6lqsWm2N5ckNP9liaV4ocFyACcAZ6nFfJNh+1hf8A7SOtX3w78GeHte8Oal5zRX+rTssL6dbEALL8jE7yfMwoI+4OeePUv2c/Dvw2udQ8Y+LfAusXHiK91W++y6nqVzP5zM8W4qinA+VfNbA9zU3jXVfBX7Inw0vr/RNASF7262W2nWMYD317L8qKcDqzbRn3oAwPjX4muf2WP2eXsvDSajq+oRxNDa6jqE7Ti1ZnG6eeRyzbVDs2Ofu4ryz9iH4T+I/Hl1b/ABU+Iuo3OutbeZH4bS+dnMSvu82cAnA3NJIqgfwhenQcv8KZPiN+19rR8PeLtWt77wJpuoC71+Sy3CC4mUJJHYR5PzIhSB2J6+Y4xxk/funWMGl2NtZWsSw21vGsUUajARVAAA/AUAWKWlpKAFooooAKKKKACiiigAooooAKKKKACiiigAooooAKKKKACiiigAooooAKzfExx4c1U/8ATpL/AOgGtKsrxUceF9YP/TnN/wCgGgDM+F3Hw38Mf9g6D/0AV1Fcz8Mf+Sc+Gf8AsG2//ota6agAooooAKKKKACiiigAooooAKKKKACiiigAooooAKKKKACiiigAooooAKKKKAEPSviT446Pf/sg/EvUvif4P0K1vPD3idGj1WJvkFlfYMcM2drbUd5Iw2OyE4PSvtusrxR4a07xl4d1HQ9Wt1u9N1C3e2uIXGQ6OpVh+RoA+ULDS/DP7cfwrPiDRGPgj4p6VIVGqWvy3VjcqMDLoVLRvGVIz/DIOO1em6P448Ufs6/AXSr/AOK1xc+Mtcs5TBf32hwK3yNKwjkYMU4CbNx65z1r5+8ITRfsP/ErxNo9/wCHhrkmpWpfw9ra/JNewDbI1nI2D80eyXb22xoOK+sfBPxE074+/Cn+2fCeqtZG+ieETKMvaTqSrqRkcqwI/CgDtPDviGz8UaHpur6fJ5ljqFvHcwO3BZHUMp/IitSvkHw/4d8f+OPFWneB/iDd63oviLw232rSvFmgTMlrqlurBSZl7MVYArk8k817l4s+IHivwn478PaPZ+DbrXfDt+fJn1m2m3Pav8uDIm37uN2Wz1A454APTKKx4fFekXWv3OhxajC+r20ayzWat+8RW+6xHoa1hQA6iiigAooooAKKKKACiiigAooooAKKKKACiiigAooooAKKKKACiiigAooooAKKKKACiiigAooooAKKKKACiiigAooooAKKKKACiiigAooooAKKKKACiiigAooooAKKKKACiiigAooooAKKKKACiiigAopKKAFpKWkPNACbhS5rL13xJpnhnRb/AFfVL2Cy02xjaW5uZpAqQooyxYk4AA9a4iP42WHij4a3vi/wJYyeNY4SyW9rZyhPtLgZwrYYY5HOKAPS81meIPFGkeE9Pe/1rUrXSrJPvXF5MsSD6ljivO7q1+IfxQ+EFvsuF+GPi+6fdIQRem3jEhyARtBYoOvYnocVr3vwb0bxd4P0fQ/HCnxg2nuJvtF6SpklGfnIQj8qAKvxI+MF14Rt/D8nh7wtqPjX+2ZI/Jl0tGeBIn581pFVgF28gng8etR+PvAPizx14h8N3+m+MbrwrpFmTPe6faRv5t0xxtRnEgAUfNkFTk46Y59Ct7Wz0PTYoY1jtLG0hCIpOFijUYAyegAFJ9rGqaW8+mXMMoliJguEIeMkjhsg8j6GgDDvtD8H6f4uttavbPS7fxJeYtYL2ZEFzLgZCKx+Y8KeB6VzXxv+CafHDS9P0i98Q6no+jRzeZe2unSbPtqZ/wBW+cgr7EGuP+G/7Mc1r4yTx18R/EM3jXxnGzG1cKYLOxBPAhiBJGBxlmau6+N3xl074K+EW1W6s7nVr+ZxBY6TYoXuLuY9ERQCT+ANAFTx14y8H/sx/C8XK2UOn6baqLaw02xiCNczbT5cMaKOWYgAAAnJ6V8s/wDC0Pil+0dJP8MlitNK1TUZ/tWuXFiHY+H7FwFWEyb8eewEjAHbjK/Kc1qX/wAZvib8TraP4bWdrpd38QdQuftV/cWsJlg8KWz4VPNO4hp1+dlBK8xnivp34J/BPQ/gf4Qj0fSFea4kbzrzUJzumupT1dz+AH4UAbvw3+HOifC3wlZeHfD9nHZ6dag7VjjVNzE5ZjtAGSa6fFApaACiiigAooooAKKKKACiiigAooooAKKKKACiiigAooooAKKKKACiiigAooooAKyfFx2+E9aP/TlN/wCi2rWrH8ZHHg/XD/04z/8AotqAKfw14+Hnhn/sG2//AKLWukrnPhxx8PfDP/YNt/8A0UtdHQAUUUUAFFFFABRRRQAUUUUAFFFFABRRRQAUUUUAFFFFABRRRQAUUUUAFFFFACUYpaKAPP8A42/B7R/jX4FvPD+qZt5mHmWeoRIpmtJ15SRCRwQQOmPqK+Vfgf4+tv2cdQ8b+HvE2iXh+IVsFuv7PsARFrNoPJT7XAgUkuEG58FuUkOR2+6MfNXk37QHwB0341eH4zHO+jeJ7B1n03WbfHmwOuflPqrBmUg9mNAHX/DX4jeHvix4UsfEnh29hvrK6jDbkYFom/ijbH3WByCDyCDXnnxs+Nnin4MeJNNv5/B0mt/D6RSmoarYM0lxYN8pEjRqpzGBvyeMcc14r+zv400v4Pal8QLPW9DvtN+I8IFze6HAxWHV9hw1zZxlSSWB3sq7sFjX0z8Kfi14Y+Ong1dU0eaOdHXy73TbjHn2knIaGaM8owIYEMAcqeKAGeG/Dnw/+IeqaV8StFs9N1K/mt/9H1q1RGeSM4IHmAZI4HeofC/hz4gaH8RNYutS8RWOr+D7wvNb2f2N0ubViTtjEhmYFQMdEFdxZ6bb6DpSWmmWccMECbYraLCKAOw9K8X+GP7Vuk+KvFA8H+MNHuvh94zZ9kOmaySiXnbNvIyqJecj5c9vWgDs/hp8ZoPiHqniDTpfD+teHrvRZFWb+1rKSCORW37XjdgAw+RunTj1rutM1ix1q1FzYXcN7bkkCWCQOuR15FPnsbe6hniliV0mUpIOm5SOhP4muB8K/A3w98M9D8Q2fgaD/hHbnVllYSq7yrDMy4EgViehwcZoA9GzSbueleWeFY/iF8Ofhvqsnie7t/iDr9rK0lqNNt2tGniwMIQWf5gd3P04q3oPxssf+FYN418YafP4AsoSFuYddbyTbkyiIFmcLwWIwe+RQB6TupayvDniXSvF+iWur6JqNrq2l3Sb4LyzmWWKRfVWUkH861B0oAWikpaACikzRQAtFFFABRRRQAUUUUAFFFFABRRRQAUUUUAFFFFABRRRQAUUUUAFFFFABRRRQAUUUUAFFFFABRRRQAUUUUAFFFFABRRRQAUUUUAFFFFABRRRQAUU3dzXFeKPjN4Q8G+LNK8M6tq32bXNUkSO1tFt5ZC7OcLkqpCjPdiBQB29Fea+Jfjba+Hfihpngn+wdYvru9ijmN9b2cjWsSszKN0u3ZkbTkZyBjjkUl94u+Ia/FW00i08GRSeCyhNxr0l1EGVvmwqx+aH7L/Bj5qAPSWoz615pDoPxMk+L8uoz6/pK/D9f9VpUUD/AGt/3eMu54+/k8Y4qXR/g4dL+KV/41k8Wa7em5jEaaNPLH9hgG1V+RQgbJ255Y8saAOvtvFeiXurT6Vb6vZT6pAhkksorhGmRQQCSgOQMkDp3rlPB3x08MePvFGv+H9Da+utS0RpEuxJYyxRB0YqVWRlCscgjgmtLw78I/CXhPxZqPiXS9Hjttc1Dd9pvPNkdpAxDEfMxAGQOB6V09ppNlYSyyW1nb28krFpHiiVS5JySSByc0AcJ8PPHHi3xpe6+ureD5/C9lbsE0+e7uIpGuPvAsVRiQOF6gdazvhn4L+IsnhnV7H4n+JtO1u6vhsjOh2xt0gU5yBuGc9OpNeq/hQPWgDzr4VfAXwn8IfDGpaDokFzNYalcPc3a6hcvcGV2VVYncTgEKOBge1d7ZWFtptusFnbxW0C9I4UCqPwFQa5r2neGdJuNT1a9g07T7dDJLcXLhERR1JJry/wL+1F4N+J3jxfDXhQajrSBGaXVY9PuI7KMgE7fNeMIxOP4SaAPXZGWNGZiFUDJJPA96xfD/jjQPFV5fWuj6xZancWL+XcpaTpIYmwDhsE4OGH51znxi+EcHxi0Wy0m713V9FsYrjzp10icQtdLgjy3bBIXn+Eg+9aPw2+E/hX4S6L/ZnhfSY9Ot2O6Rg7SSStxlndiWY8DqaAPPPi58Btf+NXitrPXvFs1p8OPLXfoOmqsU1y/GfMlKFgpOfuMp6V6v4L8G6T8P8Awvpvh7Q7Y2mk6dCsFtA0rSFEAwBuYlj+JqfV/E2kaBJbR6lqVnYSXLiOBLmdY2lY9AoJ5PsK+cf2i/F3xHuNc1DSl1Kx+GPw5s9j3Xi64nie7vQUBMVtHuchslgd0efl4oA7/wCPvxo1j4df2foPhLw3eeIvGGsBjZIsDG0gVfvSTS8KqgkDBYE546GvC4fit8SPinp1t8OPC2qaf4j8ZRv/AMTvxrBZq2naUeA0cRI2tJkPjG7HGeoq1osXj/8Aak03TtF0K41Twd8KLOFbdvEl2oh1nWUUBfkDDdGrfeJMak4GDX1N8Pfhv4d+Fvh230Tw1pkOm2EKqNsYyzkADc7HlmwOpOaAMH4J/A/w78DPCq6RoUUjzSt517fXEhkmuZT952Y+voAAPSvRRRS0AFFFFABRRRQAUUUUAFFFFABRRRQAUUUUAFFFFABRRRQAUUUUAFFFFABRRRQAUUUUAFYvjb/kTde/68Lj/wBFtW1WJ44OPBevn/qH3H/otqAIfh2MfD/w0P8AqG23/opa6Guf+Hv/ACIPhr/sGW3/AKKWugoAKKKKACiiigAooooAKKKKACiiigAooooAKKKKACiiigAooooAKKKKACiiigAooooAKRqWkoA8m+Pn7P8ApPxp0m1uN0mm+KdKY3Okavbvta3mxxuGCrqRwQwPWvAfgjruk/DH4vaxD8QdGOh/F+6s2tf7ShkaHTfEQVlxJEGby1lOEJUYPztxwcfa+K4f4rfB/wANfGPw6+leIbETMuXtryIlJ7aTBAeNxypGfpQByXwb/aW0T4m6lceHNTtbjwr42shi60LVF8uU843xE8SLnupPb1r0/VPC2la3eWV5fWENxdWcglt5mX5o2HIIIr5Ahv8AWP2Y/GWmzfFrSR4r8L2OYdJ+IVvbGW9tVJB8u7WEbmGFHzeXtyOvIrtrP9prxT4L8VvL4t0a2174e6tc50nxV4VR7uOBCfljnjRnkyAVO4IBz1oA9n+LXivxH4L8Ktqvhrw5J4nubeRXnsYZUSRoQwL7NxGW27sD1rG+DH7Qnh341reW+nW2paVrFgAb3StVs5Lae3ycDIdRkH1HFemxSLNGjpyrAMM8cH2qvDpNlbX015DZ28V3MAss6RKsjgdAWAyR9aALf6mqupaXaaxYzWd9bx3VpMu14ZVyrD0NeS/GiT4y6Lr1nrPw5g0XXdJhtwl1oGoZSaZ9zEvHIXRQcFR8zY4rs/hX4y1jx14Rt9S13w1deE9TLNHNp13LHIyspIJDIzAg4yOehoAo+Ofgr4f8beBU8JlrrRtMjkEsJ0uXy3iYEnIJB7k8EEVk+PfB/wAQ9F+HWiaP8Mdf06HWNOkjWa78TQGcXUCoysD5e3DlijZGBwfWvT47qGaWSOOWOR4zh1VgSp9x2qagDzLxx8SPE3w48L6Jd3HhG68WX8iImoLoZVRFJgbmVXOSuc8cmr3jr43+FPhm+gx+J7uXSpdaDfZg0LuoK7NyuyjCn5164zz6V34HaqWqaDpmtLGNR060vxGcp9qgWTb9NwOOgoAZca9ptrcQQzX9tDNcDMUckqq79OgJ56ir+RurifHHwY8JfETVtJ1PXdNkub/SpVmtJorqaHy2BBHEbqGHA4II4rN8ZfCK/wDE3j/Q/E1j4417QY9OMQl0eyMBtLtFcsRIHiZvmBwdrDgCgD0lffrTq8z8RWPxQ/4WhpV3omoaCfAvlql/ZXUMpvN2Wy0bAhehXrnoaW98deOrP4rWuhL4EluPCFwD/wAVHHeQBYyFJw0Zl8zqMcJQB6XRXifj79rLwh8M/HF/4c8Q2PiC1+yLGzahb6He3Vs+9FYbXihYEjdg88YNewaNq1tr2k2WpWbtJaXkKXELPG0bFGAZSVYAg4I4IBFAFyiiigAooooAKKKKACiiigAooooAKKKKACiiigAooooAKKKKACiiigAooooAKKKKACiiigAooooAKKKKACiiigAooooAKKKKAE21lXnhPRNR1SHUrvR7C61GHHl3k1qjzJg5G1yMj8DWtUU1zFbjMsqRj/bYCgB+2l/Go7e6hvIy8E0cyA4LRsGGfTivJfil+1d8Nvg7qp0rxHrbw6t5fmCxt7WWWQrkjjC46g9+1AHrvfOaTnPrXM/Df4gab8UPB9j4k0iO5isLwM0S3cXlyYDFeVycZxn6GvKviFeftDa14uvtO8GWXhHQ/D0ZUQavqN7M1xINgLHyvs7rkMSPvfw0Ae+cD6VzHiL4peEPCQ/4m/iTTLBt2zy5bpN+7OMbc5z+FXvClrrFr4bsIPEF3DqGrrCq3VzAoVJJMfMwAAwCfYV5vbfsj/ChPFF34gvPCdvrWrXNzJeNPrUj32yR3LnYsxYIMngLgDAAHAoA9WmvjLprXdmv2sNHviVTjzOOMGvBvCutfHz4ha3pt9qOjaT8OtChmWS5sZ5hc3k6d0O0Mi/UNX0Bbwx2sKQwxrFFGNqxxjAUdgBSPcxxLIWkH7sZfnp9RQBQ8QeG9N8W6NPpWtWNvqen3C7JrW5jDxyD0Kngil8P+GdI8KWKWWi6VZaTZr0gsbdIUH4KAK8huf2yPho3jKw8L6XqF34g1e6nFv5emWrOsJLbSXdtoAHOcE8CsT9o3xb8SLDUEi8PeMPDPgLwitqJLvW76Qz36sSdyxwGF1OFAOdwOTQB7n4s8X6L4H0SfV9e1GHS9NgGZLidsKPQe59hXmXw/wD2kNM+LGta1aaFpmpWfh6ztS6eK72IQWbyZA2oJMMcZByVwfWvB9F+NkHjfwPF4A8MeG9T+P1/DL5k2ua9YxQ6aZA+8Fy7bvkYjpGegxXZaD+y748+JSwSfFvxgtvoSf6vwX4RlktLBE6qjyxrC8nJyQwI470AeU315py/FGe502XWf2gviIt7I1kQ5h0nRcsQuRlYTsU9VDNmvbfCP7LereOPEEfi34z68/i29ZhPa+GVZl0zTnPQCMbVlIUAZdTzk969x8B/Dfwz8MdEj0nwtodlodgg/wBXZwqm4/3mIGWJ7k8muloAitrWGyt44LaGOCCMBUjjUKqgdAAOAKkAIp1FABRRRQAUUUUAFFFFABRRRQAUUUUAFFFFABRRRQAUUUUAFFFFABRRRQAUUUUAFFFFABRRRQAVheO+PBPiD/sH3H/otq3awfHxx4G8Qn/qH3H/AKLagBPh/wD8iF4a/wCwZbf+ilrfrB8A8eBPDg/6htt/6KWt6gAooooAKKKKACiiigAooooAKKKKACiiigAooooAKKKKACiiigAooooAKKKKACiiigAooooAKbtp1FAFPVNHsdcsZbLUrO3v7OYbZLe5iWSNx6FSMGvmbxD+zN4m+EepTa/8HNWMem/6268DalI0thdEHOIi+7ySRxhdo4FfUtJQB8Na58V9c+JHjfT7u18V6p8FfiHp6LbN4W8QKH03VMEnh8NGByy7l+b5h6CvpS2+Lo8B/DLSvEPxOks9Aup5FgmNj5lzArltqncqk4PByeBmt74kfCDwd8XNM+w+K9As9YRVKxyzRjzoc45jkHzIcgHKkHgelfP3iL9nD4mfDW2mh8AeIrPxv4TbJl8G+OHe4iK91jnkSaTkZAUkDmgD6d8O+LdF8XWKXui6raapbMMiS0mWQfjg8fjWr/KviD4U/FT4b/AbxRqMOu+CNa+DniHUofIeGZml0dnzlXiSOR1Ukgc+Wp45rv8AwT8YPjFp+vWsWo6RofxE8LahdhYNZ8N3i/aLeF3wDLC6RABQRnBY4B6mgDpfiR+yzP4j8U3finwh4/8AEXgbxBdN5kz213Jc20jYA5t5XMQ6dlr2bw7aajo/hnT7bVb86xqlvbIlze+WsZuJFUBn2qABuOTgcc1zXij43+CfBPie18Pa7rsGmavdRmSK3mVwGUEA/NjaOo712dhqFrqlslxZ3EdzA4yssLBlP4igDw3Sv2yvBg1+fRvEllrHhC+SZoY/7TsJmjlwcArJGjJg47mvehIrKDng81n6t4e0vxBCItT0201CIHKpdQrIB74INLrmk/25o95p5nmtRcxNF51u5SRMjGVYEEEexoAv5pD+dfPPhn9nv4leBfFemXejfGbVL/w7HdRveaPrNnHcmSAMC6LNJvcEjIzkEZ617T441rU/Dnhe/wBQ0bR5tf1KBC0Wn27KrzH+6CxA/M0Ab3aj+VeGfDf9p6bxh4ysfCmtfDjxb4T1i6DlZtSgtja/KpY/PHO5/hPb0r17xL4q0nwfpjahrV9Fp9kjBTNMcKCSAP1IoAvXmn22oR+Xc28VzH/cmQOv5GpoY0hjWONFSNBtVVGAAOgArG0nxroOuW6zWGs2VzE3IZJ1/lmtiKaOZcxyLIPVWzQBJRRRQAUUUUAFFFFABRRRQAUUUUAFFFFABRRRQAUUUUAFFFFABRRRQAUUUUAFFFFABRRRQAUUUUAFFFFABRRRQAUUUUAFFFFADO9eV/FL9nTw78Ydagv9e1LXkihj8sWenavcWkJ92WNgCfqK9V/ir5U/as+Dfxx+JHjCzm+HHjCbw7oa2wSZLfV5bN/MycnCAg0Ae+/DP4X+HvhD4dfRfDdvJa6e07XDLNM0rFyFBJZjnoo/Ktn+ytGbVBe/ZrM35GPP2r5nfjPXvXxt4Z/Z/wD2mdK+GWreC7v4gWl5BqRlMmrapdTXt/EHQKRHMzAqABkDsST3rl/h3/wT9+L3g3XrPWf+FtWs2oWr7op73THunXjGcmdTQB9u+KPih4W8FyMmt61bae6jJWUnI/AA1jeJPj54H8K/DNviBeayr+FA2z7fDGzAnzDHgDGfvAivmrxN/wAE89Z+IviKXXvGPxC0rV9WlxvuV8LhJRgADDm5Y9AK6HSf2Afsumw6bcfF/wAeLpUedmnabqklpbJlix2xhiBySfqaAPS/hZ+1t4L+MPiAaZ4ettXMRiMw1G7t44rYgY4z5m7Jz/dryr4vftbeP/CfiTUtN0vQ/C2k6VbXEkaaxruqypvjViA4SKGTqOefUV1Wm/8ABP34aW4xqV94k8SZOWXXNSF2D/30legeGv2U/hF4T2tYfD3w6s6gAXD6bCZOP9rbQB84fEL9sXwj8SvC2h6NoXxI1S28SRqrakfB+nGfz224ZI3lMWBuPB4PtTvhfefE3wvHqMvgL4deJtcudVCLPq3xG11hGwXOCqrJPt+8egGa+1dN0DTdHhENjYW9nEvRIYlQD8AKvhQOnFAHyL4T/Z0+Muo2xttT8X6F8ONJk5k03wTYqC2eo87ZEwPbOPeu+8L/ALFfw00jUIdU1zTbjxtraMH/ALQ8TXD37hh3USltv4V75ijFAFbTdNtdJs47Syt47W1iGEhhUKqj0AFWqSloAKKKKACiiigAooooAKKKKACiiigAooooAKKKKACiiigAooooAKKKKACiiigAooooAKKKKACiiigAooooAK5/4g8eA/EX/YOuP/RbV0Fc78RDjwD4k/7B1x/6LagCXwH/AMiP4d/7B1v/AOilrdrD8C/8iT4e/wCwdb/+ilrcoAKKKKACiiigAooooAKKKKACiiigAooooAKKKKACiiigAooooAKKKKACiiigAooooAKKKKACiiigAooooAKKKKAKGt6Hp3iLT5LHVLGDULKUYe3uIw6MPcHrXhOufsSfD83c2o+ERqHw+1d23i58NXclnHu9WijZVb05r6FpNooA+OPHX7OPxka0aybVvCfxa0aMYjsfGdikUgX080RSsT2yayrHxF4u+Fvwpu/BN78Itb8C6Y24rqXgW4iuUgZpPMJjLyQsMknsOpFfblIyhuozQB+f/wAIP2urDwb48hsPFfxrkvPD6owk0/xFoQgu1fjaPMj8zOOf4q9Wuv2wvEk3iq+i8P8Agu28X+GVk/0S+0e+BuJI8nDNHKIwCRjjce9fTGreF9H1+Ew6lpdnfxf3LiFXH5EV5n4l/ZE+D3ikO138PPD8c7/euLfTYUkP/AtlAFjxp+0h4W+Gfw70nxd4uW70azv9qm3aNZJoGIJ2uFYgYx2Jp/wh/ac+G3x1u7m18FeJItYvLZQ89uIpEdFOcE7lA7Hv2rzrUf8Agn98PLjH9m614t8OheVTR9X+zIPThU6Vjaf+wfeeGdRkvfDnxl8dadO42n7VqMtwCB2PzrnrQB9IaX8QPDutXDwWWsW08qMUZA2CGHUc1N4s8KeH/HGjSaV4j02x1rTJxl7S/iWWJ+4+VuDXxLqv/BMO4k1Fr+y8a6F9sMnnGW68JrJIz5zuL/aASc96vfFb9jv47fEjR9I0uT4t2VnbaUqx2zaTpsllJtVdoBYXDdqAPbb39iD4L3k0s1n4PtdGmkGGk0VjaN+Bjxiu0+E/wN0X4OteR6JqOtXVtcHPkarqc14I+B93zGOOnavjez/Y3/aR8P8AhCbQdO+K+oyK10t2t7/bc8VyCFK7A4JITnO315r6A/ZN+F/xg+HP9rx/E3xM/iGKXH2Qy6nJeOvA6lwMdDQB9HL6U6kWloAKKKKACiiigAooooAKKKKACiiigAooooAKKKKACiiigAooooAKKKKACiiigAooooAKKKKACiiigAooooAKKKKACiiigBMUbaWigBNtFLRQAlFLRQAmKWiigAooooAKKKKACiiigAooooAKKKKACiiigAooooAKKKKACiiigAooooAKKKKACiiigAooooAKKKKACiiigAooooAKKKKACiiigAqnrGlw65pN5p1zu+z3ULwSbDg7WBBwfXBq5RQBV0zT4tJ020sYN3k20KQpuOTtVQBn3wKtUUUAFFFFABRRRQAUUUUAFFFFABRRRQAUUUUAFFFFABRRRQAUUUUAFFFFABRRRQAUUUUAFFFFABRRRQAUUUUAFFFFABRRRQAUUUUAFFFFACYzRS0UAJRilooATFHvS0UAJ70tFFABRRRQAUUUUAFFFFABRRRQAUUUUAFFFFABRRRQAUUUUAFFFFABRRRQAUUUUAFFFFABRRRQAUUUUAFFFFAGR4ovNUsNBvLjRdPXVNTRQYbR5BGJDkcbmIA4yevavLP+E++Mn/RMrX/wbW//AMdr2mjFAHi3/CffGX/omVr/AODa3/8AjtH/AAn3xl/6Jla/+Da3/wDjte00UAeLf8J98Zf+iZWv/g2t/wD47R/wn3xl/wCiZWv/AINrf/47XtNFAHi3/CffGX/omVr/AODa3/8AjtH/AAn3xl/6Jla/+Da3/wDjte00UAeLf8J98Zf+iZWv/g2t/wD47R/wn3xl/wCiZWv/AINrf/47XtNFAHi3/CffGX/omVr/AODa3/8AjtH/AAn3xl/6Jla/+Da3/wDjte00UAeLf8J98Zf+iZWv/g2t/wD47R/wn3xl/wCiZWv/AINrf/47XtNFAHi3/CffGX/omVr/AODa3/8AjtH/AAn3xl/6Jla/+Da3/wDjte00UAeLf8J98Zf+iZWv/g2t/wD47R/wn3xl/wCiZWv/AINrf/47XtNFAHi3/CffGX/omVr/AODa3/8AjtH/AAn3xl/6Jla/+Da3/wDjte00UAeLf8J98Zf+iZWv/g2t/wD47R/wn3xl/wCiZWv/AINrf/47XtNFAHi3/CffGX/omVr/AODa3/8AjtH/AAn3xl/6Jla/+Da3/wDjte00UAeLf8J98Zf+iZWv/g2t/wD47R/wn3xl/wCiZWv/AINrf/47XtNFAHi3/CffGX/omVr/AODa3/8AjtH/AAn3xl/6Jla/+Da3/wDjte00UAeLf8J98Zf+iZWv/g2t/wD47R/wn3xl/wCiZWv/AINrf/47XtNFAHi3/CffGX/omVr/AODa3/8AjtH/AAn3xl/6Jla/+Da3/wDjte00UAeLf8J98Zf+iZWv/g2t/wD47R/wn3xl/wCiZWv/AINrf/47XtNFAHi3/CffGX/omVr/AODa3/8AjtH/AAn3xl/6Jla/+Da3/wDjte00UAeLf8J98Zf+iZWv/g2t/wD47R/wn3xl/wCiZWv/AINrf/47XtNFAHi3/CffGX/omVr/AODa3/8AjtH/AAn3xl/6Jla/+Da3/wDjte00UAeLf8J98Zf+iZWv/g2t/wD47R/wn3xl/wCiZWv/AINrf/47XtNFAHi3/CffGX/omVr/AODa3/8AjtH/AAn3xl/6Jla/+Da3/wDjte00UAeLf8J98Zf+iZWv/g2t/wD47R/wn3xl/wCiZWv/AINrf/47XtNFAHi3/CffGX/omVr/AODa3/8AjtH/AAn3xl/6Jla/+Da3/wDjte00UAeLf8J98Zf+iZWv/g2t/wD47R/wn3xl/wCiZWv/AINrf/47XtNFAHi3/CffGX/omVr/AODa3/8AjtH/AAn3xl/6Jla/+Da3/wDjte00UAeLf8J98Zf+iZWv/g2t/wD47R/wn3xl/wCiZWv/AINrf/47XtNFAHi3/CffGX/omVr/AODa3/8AjtH/AAn3xl/6Jla/+Da3/wDjte00UAeLf8J98Zf+iZWv/g2t/wD47R/wn3xl/wCiZWv/AINrf/47XtNFAHi3/CffGX/omVr/AODa3/8AjtH/AAn3xl/6Jla/+Da3/wDjte00UAeLf8J98Zf+iZWv/g2t/wD47R/wn3xl/wCiZWv/AINrf/47XtNFAHi3/CffGX/omVr/AODa3/8AjtH/AAn3xl/6Jla/+Da3/wDjte00UAeLf8J98Zf+iZWv/g2t/wD47R/wn3xl/wCiZWv/AINrf/47XtNFAHi3/CffGX/omVr/AODa3/8AjtH/AAn3xl/6Jla/+Da3/wDjte00UAeLf8J98Zf+iZWv/g2t/wD47R/wn3xl/wCiZWv/AINrf/47XtNFAHi3/CffGX/omVr/AODa3/8AjtH/AAn3xl/6Jla/+Da3/wDjte00UAeLf8J98Zf+iZWv/g2t/wD47R/wn3xl/wCiZWv/AINrf/47XtNFAHi3/CffGX/omVr/AODa3/8AjtH/AAn3xl/6Jla/+Da3/wDjte00UAeLf8J98Zf+iZWv/g2t/wD47R/wn3xl/wCiZWv/AINrf/47XtNFAHi3/CffGX/omVr/AODa3/8AjtH/AAn3xl/6Jla/+Da3/wDjte00UAeLf8J98Zf+iZWv/g2t/wD47R/wn3xl/wCiZWv/AINrf/47XtNFAHi3/CffGX/omVr/AODa3/8AjtH/AAn3xl/6Jla/+Da3/wDjte00UAeLf8J98Zf+iZWv/g2t/wD47R/wn3xl/wCiZWv/AINrf/47XtNFAHi3/CffGX/omVr/AODa3/8AjtH/AAn3xl/6Jla/+Da3/wDjte00UAeLf8J98Zf+iZWv/g2t/wD47R/wn3xl/wCiZWv/AINrf/47XtNFAHi3/CffGX/omVr/AODa3/8AjtH/AAn3xl/6Jla/+Da3/wDjte00UAeLf8J98Zf+iZWv/g2t/wD47R/wn3xl/wCiZWv/AINrf/47XtNFAHi3/CffGX/omVr/AODa3/8AjtH/AAn3xl/6Jla/+Da3/wDjte00UAeLf8J98Zf+iZWv/g2t/wD47R/wn3xl/wCiZWv/AINrf/47XtNFAHi3/CffGX/omVr/AODa3/8AjtH/AAn3xk/6Jlbf+Da3/wDjte00YoAp6PNd3Om20t9bi0vGQGWAMGCN3GQcGrtJil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CiiigAooooAKKKKAP/Z">
            <a:extLst>
              <a:ext uri="{FF2B5EF4-FFF2-40B4-BE49-F238E27FC236}">
                <a16:creationId xmlns:a16="http://schemas.microsoft.com/office/drawing/2014/main" id="{63408FE9-43B0-9DC1-E774-9C5ECDBDB11C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1679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800">
              <a:latin typeface="Arial" panose="020B0604020202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8AAF0D7-4E45-4BE3-8C7A-54EC61E91F53}"/>
              </a:ext>
            </a:extLst>
          </p:cNvPr>
          <p:cNvSpPr/>
          <p:nvPr/>
        </p:nvSpPr>
        <p:spPr>
          <a:xfrm>
            <a:off x="5867400" y="3352800"/>
            <a:ext cx="1735138" cy="1600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10248" name="Picture 3">
            <a:extLst>
              <a:ext uri="{FF2B5EF4-FFF2-40B4-BE49-F238E27FC236}">
                <a16:creationId xmlns:a16="http://schemas.microsoft.com/office/drawing/2014/main" id="{9979CFA3-2D83-0FC0-2FE3-F8C18FF1C3C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" r="15434" b="17014"/>
          <a:stretch>
            <a:fillRect/>
          </a:stretch>
        </p:blipFill>
        <p:spPr bwMode="auto">
          <a:xfrm>
            <a:off x="1371600" y="2895600"/>
            <a:ext cx="5197475" cy="3354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PVERSION" val="2008"/>
  <p:tag name="POWERPOINTVERSION" val="12.0"/>
  <p:tag name="PPVERSION" val="12.0"/>
  <p:tag name="DELIMITERS" val="3.1"/>
  <p:tag name="SHOWBARVISIBLE" val="True"/>
  <p:tag name="EXPANDSHOWBAR" val="True"/>
  <p:tag name="USESECONDARYMONITOR" val="True"/>
  <p:tag name="SAVECSVWITHSESSION" val="True"/>
  <p:tag name="CSVFORMAT" val="0"/>
  <p:tag name="BULLETTYPE" val="3"/>
  <p:tag name="ANSWERNOWSTYLE" val="-1"/>
  <p:tag name="ANSWERNOWTEXT" val="Answer Now"/>
  <p:tag name="COUNTDOWNSTYLE" val="-1"/>
  <p:tag name="RESPCOUNTERSTYLE" val="-1"/>
  <p:tag name="RESPCOUNTERFORMAT" val="0"/>
  <p:tag name="RESPTABLESTYLE" val="-1"/>
  <p:tag name="COUNTDOWNSECONDS" val="10"/>
  <p:tag name="INPUTSOURCE" val="1"/>
  <p:tag name="NUMRESPONSES" val="1"/>
  <p:tag name="ALLOWDUPLICATES" val="False"/>
  <p:tag name="BACKUPSESSIONS" val="True"/>
  <p:tag name="BACKUPMAINTENANCE" val="7"/>
  <p:tag name="CHARTVALUEFORMAT" val="0%"/>
  <p:tag name="AUTOADVANCE" val="False"/>
  <p:tag name="REVIEWONLY" val="False"/>
  <p:tag name="ROTATIONINTERVAL" val="2"/>
  <p:tag name="AUTOUPDATEALIASES" val="True"/>
  <p:tag name="STDCHART" val="1"/>
  <p:tag name="RACEENDPOINTS" val="100"/>
  <p:tag name="RACERSMAXDISPLAYED" val="5"/>
  <p:tag name="RACEANIMATIONSPEED" val="3"/>
  <p:tag name="SKIPREMAININGRACESLIDES" val="True"/>
  <p:tag name="PARTICIPANTSINLEADERBOARD" val="5"/>
  <p:tag name="TEAMSINLEADERBOARD" val="5"/>
  <p:tag name="MAXRESPONDERS" val="5"/>
  <p:tag name="BUBBLENAMEVISIBLE" val="True"/>
  <p:tag name="BUBBLESIZEVISIBLE" val="True"/>
  <p:tag name="BUBBLEVALUEFORMAT" val="0.0"/>
  <p:tag name="BUBBLEGROUPING" val="3"/>
  <p:tag name="DEFAULTNUMTEAMS" val="5"/>
  <p:tag name="CUSTOMGRIDBACKCOLOR" val="-2830136"/>
  <p:tag name="CUSTOMCELLFORECOLOR" val="-16777216"/>
  <p:tag name="CUSTOMCELLBACKCOLOR1" val="-657956"/>
  <p:tag name="CUSTOMCELLBACKCOLOR2" val="-13395457"/>
  <p:tag name="CUSTOMCELLBACKCOLOR3" val="-268652"/>
  <p:tag name="CUSTOMCELLBACKCOLOR4" val="-8355712"/>
  <p:tag name="USESCHEMECOLORS" val="True"/>
  <p:tag name="DISPLAYNAME" val="True"/>
  <p:tag name="DISPLAYDEVICENUMBER" val="True"/>
  <p:tag name="DISPLAYDEVICEID" val="True"/>
  <p:tag name="GRIDOPACITY" val="90"/>
  <p:tag name="GRIDROTATIONINTERVAL" val="2"/>
  <p:tag name="AUTOSIZEGRID" val="True"/>
  <p:tag name="GRIDSIZE" val="{Width=800, Height=600}"/>
  <p:tag name="GRIDPOSITION" val="1"/>
  <p:tag name="POLLINGCYCLE" val="2"/>
  <p:tag name="CHARTCOLORS" val="0"/>
  <p:tag name="CHARTLABELS" val="1"/>
  <p:tag name="RESETCHARTS" val="True"/>
  <p:tag name="INCLUDENONRESPONDERS" val="False"/>
  <p:tag name="MULTIRESPDIVISOR" val="1"/>
  <p:tag name="PARTLISTDEFAULT" val="1"/>
  <p:tag name="INCLUDEPPT" val="True"/>
  <p:tag name="ALLOWUSERFEEDBACK" val="True"/>
  <p:tag name="CORRECTPOINTVALUE" val="1"/>
  <p:tag name="INCORRECTPOINTVALUE" val="0"/>
  <p:tag name="REALTIMEBACKUP" val="False"/>
  <p:tag name="REALTIMEBACKUPPATH" val="(None)"/>
  <p:tag name="ZEROBASED" val="False"/>
  <p:tag name="AUTOADJUSTPARTRANGE" val="True"/>
  <p:tag name="CHARTSCALE" val="True"/>
  <p:tag name="ADVANCEDSETTINGSVIEW" val="False"/>
  <p:tag name="FIBDISPLAYRESULTS" val="True"/>
  <p:tag name="FIBNUMRESULTS" val="5"/>
  <p:tag name="FIBINCLUDEOTHER" val="True"/>
  <p:tag name="FIBDISPLAYKEYWORDS" val="True"/>
  <p:tag name="PRRESPONSE1" val="10"/>
  <p:tag name="PRRESPONSE2" val="9"/>
  <p:tag name="PRRESPONSE3" val="8"/>
  <p:tag name="PRRESPONSE4" val="7"/>
  <p:tag name="PRRESPONSE5" val="6"/>
  <p:tag name="PRRESPONSE6" val="5"/>
  <p:tag name="PRRESPONSE7" val="4"/>
  <p:tag name="PRRESPONSE8" val="3"/>
  <p:tag name="PRRESPONSE9" val="2"/>
  <p:tag name="PRRESPONSE10" val="1"/>
  <p:tag name="SHOWFLASHWARNING" val="True"/>
  <p:tag name="ALWAYSOPENPOLL" val="False"/>
  <p:tag name="LUIDIAENABLED" val="False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Ion Boardroom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591</TotalTime>
  <Words>273</Words>
  <Application>Microsoft Office PowerPoint</Application>
  <PresentationFormat>Widescreen</PresentationFormat>
  <Paragraphs>43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ＭＳ Ｐゴシック</vt:lpstr>
      <vt:lpstr>Arial</vt:lpstr>
      <vt:lpstr>Calibri</vt:lpstr>
      <vt:lpstr>Century Gothic</vt:lpstr>
      <vt:lpstr>Wingdings 3</vt:lpstr>
      <vt:lpstr>Ion Boardroom</vt:lpstr>
      <vt:lpstr>Ion Boardroom</vt:lpstr>
      <vt:lpstr>Statistics for Social Understanding, Second Edition</vt:lpstr>
      <vt:lpstr>Chapter 8</vt:lpstr>
      <vt:lpstr>Which option(s) gives a correct statement about the 95% confidence interval that extends from 12 miles to 25 miles?</vt:lpstr>
      <vt:lpstr>Does this confidence interval contain the population proportion?</vt:lpstr>
      <vt:lpstr>How large is the margin of error for this confidence interval?</vt:lpstr>
      <vt:lpstr>This is a 99% confidence interval. If we calculated a 90% confidence interval, would the margin of error change?</vt:lpstr>
      <vt:lpstr>You are estimating two separate population proportions with 90% confidence intervals.</vt:lpstr>
      <vt:lpstr>You are estimating two separate population means with 90% confidence intervals.</vt:lpstr>
      <vt:lpstr>This figure shows a set of t-distributions.</vt:lpstr>
    </vt:vector>
  </TitlesOfParts>
  <Company>Smith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is the level of measurement for the variable: Employment sector (public, private)</dc:title>
  <dc:creator>FusionXP</dc:creator>
  <cp:lastModifiedBy>Emily Tyler</cp:lastModifiedBy>
  <cp:revision>106</cp:revision>
  <dcterms:created xsi:type="dcterms:W3CDTF">2012-02-08T19:26:01Z</dcterms:created>
  <dcterms:modified xsi:type="dcterms:W3CDTF">2024-07-22T14:59:29Z</dcterms:modified>
</cp:coreProperties>
</file>